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8"/>
  </p:notesMasterIdLst>
  <p:sldIdLst>
    <p:sldId id="256" r:id="rId2"/>
    <p:sldId id="271" r:id="rId3"/>
    <p:sldId id="258" r:id="rId4"/>
    <p:sldId id="282" r:id="rId5"/>
    <p:sldId id="284" r:id="rId6"/>
    <p:sldId id="285" r:id="rId7"/>
    <p:sldId id="283" r:id="rId8"/>
    <p:sldId id="286" r:id="rId9"/>
    <p:sldId id="287" r:id="rId10"/>
    <p:sldId id="288" r:id="rId11"/>
    <p:sldId id="289" r:id="rId12"/>
    <p:sldId id="290" r:id="rId13"/>
    <p:sldId id="291" r:id="rId14"/>
    <p:sldId id="292" r:id="rId15"/>
    <p:sldId id="293"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7200"/>
    <a:srgbClr val="E6AF00"/>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66" d="100"/>
          <a:sy n="66" d="100"/>
        </p:scale>
        <p:origin x="-1284" y="-10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40E0C-D296-4104-947B-CA2C69A79F77}" type="datetimeFigureOut">
              <a:rPr lang="en-US" smtClean="0"/>
              <a:pPr/>
              <a:t>5/26/2014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BB27B8-F7B1-4295-A830-A527EF1D8296}" type="slidenum">
              <a:rPr lang="en-US" smtClean="0"/>
              <a:pPr/>
              <a:t>‹#›</a:t>
            </a:fld>
            <a:endParaRPr lang="en-US"/>
          </a:p>
        </p:txBody>
      </p:sp>
    </p:spTree>
    <p:extLst>
      <p:ext uri="{BB962C8B-B14F-4D97-AF65-F5344CB8AC3E}">
        <p14:creationId xmlns:p14="http://schemas.microsoft.com/office/powerpoint/2010/main" val="949252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69B4FA3-F2B1-4FEE-BAB7-14D7D1FCA4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9B4FA3-F2B1-4FEE-BAB7-14D7D1FCA4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9B4FA3-F2B1-4FEE-BAB7-14D7D1FCA4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9B4FA3-F2B1-4FEE-BAB7-14D7D1FCA4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9B4FA3-F2B1-4FEE-BAB7-14D7D1FCA4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9B4FA3-F2B1-4FEE-BAB7-14D7D1FCA4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69B4FA3-F2B1-4FEE-BAB7-14D7D1FCA4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69B4FA3-F2B1-4FEE-BAB7-14D7D1FCA4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69B4FA3-F2B1-4FEE-BAB7-14D7D1FCA4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9B4FA3-F2B1-4FEE-BAB7-14D7D1FCA4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C04628-A41D-46B0-A901-DEC45B2CC09D}" type="datetimeFigureOut">
              <a:rPr lang="en-US" smtClean="0"/>
              <a:pPr/>
              <a:t>5/26/2014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9B4FA3-F2B1-4FEE-BAB7-14D7D1FCA4C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EC04628-A41D-46B0-A901-DEC45B2CC09D}" type="datetimeFigureOut">
              <a:rPr lang="en-US" smtClean="0"/>
              <a:pPr/>
              <a:t>5/26/2014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9B4FA3-F2B1-4FEE-BAB7-14D7D1FCA4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533400"/>
            <a:ext cx="6096000" cy="3276600"/>
          </a:xfrm>
        </p:spPr>
        <p:txBody>
          <a:bodyPr/>
          <a:lstStyle/>
          <a:p>
            <a:pPr algn="l" rtl="1"/>
            <a:r>
              <a:rPr lang="ar-SA" sz="3600" dirty="0" smtClean="0">
                <a:cs typeface="Badr" panose="00000400000000000000" pitchFamily="2" charset="-78"/>
              </a:rPr>
              <a:t>درس: </a:t>
            </a:r>
            <a:r>
              <a:rPr lang="ar-SA" sz="3600" dirty="0" err="1" smtClean="0">
                <a:cs typeface="Badr" panose="00000400000000000000" pitchFamily="2" charset="-78"/>
              </a:rPr>
              <a:t>آشنايي</a:t>
            </a:r>
            <a:r>
              <a:rPr lang="ar-SA" sz="3600" dirty="0" smtClean="0">
                <a:cs typeface="Badr" panose="00000400000000000000" pitchFamily="2" charset="-78"/>
              </a:rPr>
              <a:t> </a:t>
            </a:r>
            <a:r>
              <a:rPr lang="ar-SA" sz="3600" dirty="0" err="1" smtClean="0">
                <a:cs typeface="Badr" panose="00000400000000000000" pitchFamily="2" charset="-78"/>
              </a:rPr>
              <a:t>با</a:t>
            </a:r>
            <a:r>
              <a:rPr lang="ar-SA" sz="3600" dirty="0" smtClean="0">
                <a:cs typeface="Badr" panose="00000400000000000000" pitchFamily="2" charset="-78"/>
              </a:rPr>
              <a:t> فرق و مذاهب</a:t>
            </a:r>
            <a:r>
              <a:rPr lang="fa-IR" sz="2000" dirty="0" smtClean="0">
                <a:cs typeface="Badr" panose="00000400000000000000" pitchFamily="2" charset="-78"/>
              </a:rPr>
              <a:t/>
            </a:r>
            <a:br>
              <a:rPr lang="fa-IR" sz="2000" dirty="0" smtClean="0">
                <a:cs typeface="Badr" panose="00000400000000000000" pitchFamily="2" charset="-78"/>
              </a:rPr>
            </a:br>
            <a:r>
              <a:rPr lang="ar-SA" sz="3600" dirty="0" smtClean="0">
                <a:cs typeface="Badr" panose="00000400000000000000" pitchFamily="2" charset="-78"/>
              </a:rPr>
              <a:t>موضوع عام: فرق شيعه</a:t>
            </a:r>
            <a:br>
              <a:rPr lang="ar-SA" sz="3600" dirty="0" smtClean="0">
                <a:cs typeface="Badr" panose="00000400000000000000" pitchFamily="2" charset="-78"/>
              </a:rPr>
            </a:br>
            <a:r>
              <a:rPr lang="ar-SA" sz="3600" dirty="0">
                <a:cs typeface="Badr" panose="00000400000000000000" pitchFamily="2" charset="-78"/>
              </a:rPr>
              <a:t/>
            </a:r>
            <a:br>
              <a:rPr lang="ar-SA" sz="3600" dirty="0">
                <a:cs typeface="Badr" panose="00000400000000000000" pitchFamily="2" charset="-78"/>
              </a:rPr>
            </a:br>
            <a:r>
              <a:rPr lang="ar-SA" sz="8000" dirty="0" smtClean="0">
                <a:solidFill>
                  <a:srgbClr val="FFC000"/>
                </a:solidFill>
                <a:latin typeface="Adobe Arabic" panose="02040503050201020203" pitchFamily="18" charset="-78"/>
                <a:cs typeface="Badr" panose="00000400000000000000" pitchFamily="2" charset="-78"/>
              </a:rPr>
              <a:t>زيديه</a:t>
            </a:r>
            <a:endParaRPr lang="en-US" sz="4800" dirty="0">
              <a:cs typeface="Badr" panose="00000400000000000000" pitchFamily="2" charset="-78"/>
            </a:endParaRPr>
          </a:p>
        </p:txBody>
      </p:sp>
      <p:sp>
        <p:nvSpPr>
          <p:cNvPr id="3" name="Subtitle 2"/>
          <p:cNvSpPr>
            <a:spLocks noGrp="1"/>
          </p:cNvSpPr>
          <p:nvPr>
            <p:ph type="subTitle" idx="1"/>
          </p:nvPr>
        </p:nvSpPr>
        <p:spPr>
          <a:xfrm>
            <a:off x="3581400" y="4495800"/>
            <a:ext cx="4648200" cy="1524000"/>
          </a:xfrm>
        </p:spPr>
        <p:txBody>
          <a:bodyPr>
            <a:normAutofit lnSpcReduction="10000"/>
          </a:bodyPr>
          <a:lstStyle/>
          <a:p>
            <a:pPr rtl="1"/>
            <a:r>
              <a:rPr lang="fa-IR" sz="2400" dirty="0" smtClean="0">
                <a:solidFill>
                  <a:schemeClr val="bg2">
                    <a:lumMod val="75000"/>
                  </a:schemeClr>
                </a:solidFill>
                <a:latin typeface="IranNastaliq" pitchFamily="18" charset="0"/>
                <a:cs typeface="Badr" panose="00000400000000000000" pitchFamily="2" charset="-78"/>
              </a:rPr>
              <a:t>تهيه</a:t>
            </a:r>
            <a:r>
              <a:rPr lang="ar-SA" sz="2400" dirty="0" smtClean="0">
                <a:solidFill>
                  <a:schemeClr val="bg2">
                    <a:lumMod val="75000"/>
                  </a:schemeClr>
                </a:solidFill>
                <a:latin typeface="IranNastaliq" pitchFamily="18" charset="0"/>
                <a:cs typeface="Badr" panose="00000400000000000000" pitchFamily="2" charset="-78"/>
              </a:rPr>
              <a:t>،</a:t>
            </a:r>
            <a:r>
              <a:rPr lang="fa-IR" sz="2400" dirty="0" smtClean="0">
                <a:solidFill>
                  <a:schemeClr val="bg2">
                    <a:lumMod val="75000"/>
                  </a:schemeClr>
                </a:solidFill>
                <a:latin typeface="IranNastaliq" pitchFamily="18" charset="0"/>
                <a:cs typeface="Badr" panose="00000400000000000000" pitchFamily="2" charset="-78"/>
              </a:rPr>
              <a:t> تنظيم</a:t>
            </a:r>
            <a:r>
              <a:rPr lang="ar-SA" sz="2400" dirty="0" smtClean="0">
                <a:solidFill>
                  <a:schemeClr val="bg2">
                    <a:lumMod val="75000"/>
                  </a:schemeClr>
                </a:solidFill>
                <a:latin typeface="IranNastaliq" pitchFamily="18" charset="0"/>
                <a:cs typeface="Badr" panose="00000400000000000000" pitchFamily="2" charset="-78"/>
              </a:rPr>
              <a:t> و </a:t>
            </a:r>
            <a:r>
              <a:rPr lang="ar-SA" sz="2400" dirty="0" err="1" smtClean="0">
                <a:solidFill>
                  <a:schemeClr val="bg2">
                    <a:lumMod val="75000"/>
                  </a:schemeClr>
                </a:solidFill>
                <a:latin typeface="IranNastaliq" pitchFamily="18" charset="0"/>
                <a:cs typeface="Badr" panose="00000400000000000000" pitchFamily="2" charset="-78"/>
              </a:rPr>
              <a:t>ارائه</a:t>
            </a:r>
            <a:r>
              <a:rPr lang="fa-IR" sz="2400" dirty="0" smtClean="0">
                <a:solidFill>
                  <a:schemeClr val="bg2">
                    <a:lumMod val="75000"/>
                  </a:schemeClr>
                </a:solidFill>
                <a:latin typeface="IranNastaliq" pitchFamily="18" charset="0"/>
                <a:cs typeface="Badr" panose="00000400000000000000" pitchFamily="2" charset="-78"/>
              </a:rPr>
              <a:t>:</a:t>
            </a:r>
            <a:endParaRPr lang="ar-SA" sz="2400" dirty="0" smtClean="0">
              <a:solidFill>
                <a:schemeClr val="bg2">
                  <a:lumMod val="75000"/>
                </a:schemeClr>
              </a:solidFill>
              <a:latin typeface="IranNastaliq" pitchFamily="18" charset="0"/>
              <a:cs typeface="Badr" panose="00000400000000000000" pitchFamily="2" charset="-78"/>
            </a:endParaRPr>
          </a:p>
          <a:p>
            <a:pPr rtl="1"/>
            <a:endParaRPr lang="en-US" sz="1050" dirty="0" smtClean="0">
              <a:solidFill>
                <a:schemeClr val="bg2">
                  <a:lumMod val="75000"/>
                </a:schemeClr>
              </a:solidFill>
              <a:latin typeface="IranNastaliq" pitchFamily="18" charset="0"/>
              <a:cs typeface="Mitra" pitchFamily="2" charset="-78"/>
            </a:endParaRPr>
          </a:p>
          <a:p>
            <a:r>
              <a:rPr lang="fa-IR" sz="4400" dirty="0" smtClean="0">
                <a:solidFill>
                  <a:srgbClr val="FFC000"/>
                </a:solidFill>
                <a:latin typeface="IranNastaliq" pitchFamily="18" charset="0"/>
                <a:cs typeface="IranNastaliq" pitchFamily="18" charset="0"/>
              </a:rPr>
              <a:t>محمد علي محسن زاده</a:t>
            </a:r>
            <a:endParaRPr lang="en-US" sz="4400" dirty="0">
              <a:solidFill>
                <a:srgbClr val="FFC000"/>
              </a:solidFill>
              <a:latin typeface="IranNastaliq" pitchFamily="18" charset="0"/>
              <a:cs typeface="IranNastaliq" pitchFamily="18" charset="0"/>
            </a:endParaRPr>
          </a:p>
          <a:p>
            <a:r>
              <a:rPr lang="en-US" sz="1900" dirty="0" smtClean="0">
                <a:solidFill>
                  <a:schemeClr val="bg1"/>
                </a:solidFill>
                <a:latin typeface="Adobe Arabic" panose="02040503050201020203" pitchFamily="18" charset="-78"/>
                <a:cs typeface="Adobe Arabic" panose="02040503050201020203" pitchFamily="18" charset="-78"/>
              </a:rPr>
              <a:t>info@mohsenzadeh.ir</a:t>
            </a:r>
            <a:endParaRPr lang="fa-IR" sz="1900" dirty="0" smtClean="0">
              <a:solidFill>
                <a:schemeClr val="bg1"/>
              </a:solidFill>
              <a:latin typeface="Adobe Arabic" panose="02040503050201020203" pitchFamily="18" charset="-78"/>
              <a:cs typeface="Adobe Arabic" panose="02040503050201020203" pitchFamily="18" charset="-78"/>
            </a:endParaRPr>
          </a:p>
          <a:p>
            <a:endParaRPr lang="fa-IR" sz="7100" dirty="0" smtClean="0">
              <a:solidFill>
                <a:srgbClr val="FFC000"/>
              </a:solidFill>
              <a:latin typeface="IranNastaliq" pitchFamily="18" charset="0"/>
              <a:cs typeface="IranNastaliq" pitchFamily="18" charset="0"/>
            </a:endParaRPr>
          </a:p>
          <a:p>
            <a:endParaRPr lang="en-US" sz="7100" dirty="0">
              <a:solidFill>
                <a:schemeClr val="accent6">
                  <a:lumMod val="40000"/>
                  <a:lumOff val="60000"/>
                </a:schemeClr>
              </a:solidFill>
              <a:latin typeface="IranNastaliq" pitchFamily="18" charset="0"/>
              <a:cs typeface="IranNastaliq" pitchFamily="18" charset="0"/>
            </a:endParaRPr>
          </a:p>
        </p:txBody>
      </p:sp>
      <p:sp>
        <p:nvSpPr>
          <p:cNvPr id="4" name="Rectangle 3"/>
          <p:cNvSpPr/>
          <p:nvPr/>
        </p:nvSpPr>
        <p:spPr>
          <a:xfrm rot="16200000">
            <a:off x="187140" y="4660107"/>
            <a:ext cx="2405653" cy="923330"/>
          </a:xfrm>
          <a:prstGeom prst="rect">
            <a:avLst/>
          </a:prstGeom>
        </p:spPr>
        <p:txBody>
          <a:bodyPr wrap="square">
            <a:spAutoFit/>
          </a:bodyPr>
          <a:lstStyle/>
          <a:p>
            <a:pPr algn="ctr"/>
            <a:r>
              <a:rPr lang="ar-SA" b="1" dirty="0">
                <a:solidFill>
                  <a:schemeClr val="accent5">
                    <a:lumMod val="75000"/>
                  </a:schemeClr>
                </a:solidFill>
                <a:cs typeface="Badr" panose="00000400000000000000" pitchFamily="2" charset="-78"/>
              </a:rPr>
              <a:t>جامعة المصطفي </a:t>
            </a:r>
            <a:r>
              <a:rPr lang="ar-SA" b="1" dirty="0" smtClean="0">
                <a:solidFill>
                  <a:schemeClr val="accent5">
                    <a:lumMod val="75000"/>
                  </a:schemeClr>
                </a:solidFill>
                <a:cs typeface="Badr" panose="00000400000000000000" pitchFamily="2" charset="-78"/>
              </a:rPr>
              <a:t>العالمية</a:t>
            </a:r>
          </a:p>
          <a:p>
            <a:pPr algn="ctr"/>
            <a:r>
              <a:rPr lang="ar-SA" b="1" dirty="0" smtClean="0">
                <a:solidFill>
                  <a:schemeClr val="accent5">
                    <a:lumMod val="75000"/>
                  </a:schemeClr>
                </a:solidFill>
                <a:cs typeface="Badr" panose="00000400000000000000" pitchFamily="2" charset="-78"/>
              </a:rPr>
              <a:t>مجتمع آموزش عالي امام خميني</a:t>
            </a:r>
          </a:p>
          <a:p>
            <a:pPr algn="ctr"/>
            <a:r>
              <a:rPr lang="ar-SA" b="1" dirty="0" smtClean="0">
                <a:solidFill>
                  <a:schemeClr val="accent5">
                    <a:lumMod val="75000"/>
                  </a:schemeClr>
                </a:solidFill>
                <a:cs typeface="Badr" panose="00000400000000000000" pitchFamily="2" charset="-78"/>
              </a:rPr>
              <a:t>اسفند 1392 ش</a:t>
            </a:r>
            <a:endParaRPr lang="en-US" b="1" dirty="0">
              <a:solidFill>
                <a:schemeClr val="accent5">
                  <a:lumMod val="75000"/>
                </a:schemeClr>
              </a:solidFill>
              <a:cs typeface="Badr" panose="00000400000000000000" pitchFamily="2" charset="-78"/>
            </a:endParaRPr>
          </a:p>
        </p:txBody>
      </p:sp>
      <p:pic>
        <p:nvPicPr>
          <p:cNvPr id="5" name="Picture 4" descr="besm-abi.png"/>
          <p:cNvPicPr>
            <a:picLocks noChangeAspect="1"/>
          </p:cNvPicPr>
          <p:nvPr/>
        </p:nvPicPr>
        <p:blipFill>
          <a:blip r:embed="rId2"/>
          <a:stretch>
            <a:fillRect/>
          </a:stretch>
        </p:blipFill>
        <p:spPr>
          <a:xfrm>
            <a:off x="533400" y="1143000"/>
            <a:ext cx="1495618" cy="1828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 مذهب زيديه</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a:bodyPr>
          <a:lstStyle/>
          <a:p>
            <a:pPr marL="0" indent="0">
              <a:buNone/>
            </a:pPr>
            <a:r>
              <a:rPr lang="fa-IR" sz="2400" b="1" dirty="0">
                <a:solidFill>
                  <a:srgbClr val="FF0000"/>
                </a:solidFill>
                <a:cs typeface="Badr" panose="00000400000000000000" pitchFamily="2" charset="-78"/>
              </a:rPr>
              <a:t>تفاوت مهم زيديه و اماميه در مساله امامت</a:t>
            </a:r>
            <a:r>
              <a:rPr lang="fa-IR" sz="2400" b="1" dirty="0" smtClean="0">
                <a:solidFill>
                  <a:srgbClr val="FF0000"/>
                </a:solidFill>
                <a:cs typeface="Badr" panose="00000400000000000000" pitchFamily="2" charset="-78"/>
              </a:rPr>
              <a:t>:</a:t>
            </a:r>
          </a:p>
          <a:p>
            <a:r>
              <a:rPr lang="fa-IR" sz="2400" b="1" dirty="0" smtClean="0">
                <a:cs typeface="Badr" panose="00000400000000000000" pitchFamily="2" charset="-78"/>
              </a:rPr>
              <a:t>اماميه به دوازده امام منصوص و تعيين شده از سوى خداوند و پيامبر صلى الله عليه و آله قائلند، در حالى كه زيديه به سه امام منصوص معتقدند. </a:t>
            </a:r>
          </a:p>
          <a:p>
            <a:r>
              <a:rPr lang="fa-IR" sz="2400" b="1" dirty="0" smtClean="0">
                <a:cs typeface="Badr" panose="00000400000000000000" pitchFamily="2" charset="-78"/>
              </a:rPr>
              <a:t>زيديه </a:t>
            </a:r>
            <a:r>
              <a:rPr lang="fa-IR" sz="2400" b="1" dirty="0">
                <a:cs typeface="Badr" panose="00000400000000000000" pitchFamily="2" charset="-78"/>
              </a:rPr>
              <a:t>شرط امام را مبارزه مسلحانه مى‌دانند، در صورتى كه اماميه به چنين شرطى اعتقاد ندارند. </a:t>
            </a:r>
          </a:p>
          <a:p>
            <a:pPr marL="0" indent="0" algn="ctr">
              <a:buNone/>
            </a:pPr>
            <a:endParaRPr lang="fa-IR" sz="2400" b="1" dirty="0" smtClean="0">
              <a:cs typeface="Badr" panose="00000400000000000000" pitchFamily="2" charset="-78"/>
            </a:endParaRPr>
          </a:p>
          <a:p>
            <a:pPr marL="0" indent="0" algn="ctr">
              <a:buNone/>
            </a:pPr>
            <a:r>
              <a:rPr lang="fa-IR" b="1" dirty="0" smtClean="0">
                <a:solidFill>
                  <a:srgbClr val="00B050"/>
                </a:solidFill>
                <a:cs typeface="Badr" panose="00000400000000000000" pitchFamily="2" charset="-78"/>
              </a:rPr>
              <a:t>ويژگى </a:t>
            </a:r>
            <a:r>
              <a:rPr lang="fa-IR" b="1" dirty="0">
                <a:solidFill>
                  <a:srgbClr val="00B050"/>
                </a:solidFill>
                <a:cs typeface="Badr" panose="00000400000000000000" pitchFamily="2" charset="-78"/>
              </a:rPr>
              <a:t>اصلى </a:t>
            </a:r>
            <a:r>
              <a:rPr lang="fa-IR" b="1" dirty="0" smtClean="0">
                <a:solidFill>
                  <a:srgbClr val="00B050"/>
                </a:solidFill>
                <a:cs typeface="Badr" panose="00000400000000000000" pitchFamily="2" charset="-78"/>
              </a:rPr>
              <a:t>زيديه: مبارزه </a:t>
            </a:r>
            <a:r>
              <a:rPr lang="fa-IR" b="1" dirty="0">
                <a:solidFill>
                  <a:srgbClr val="00B050"/>
                </a:solidFill>
                <a:cs typeface="Badr" panose="00000400000000000000" pitchFamily="2" charset="-78"/>
              </a:rPr>
              <a:t>با شمشير و جهاد </a:t>
            </a:r>
            <a:r>
              <a:rPr lang="fa-IR" b="1" dirty="0" smtClean="0">
                <a:solidFill>
                  <a:srgbClr val="00B050"/>
                </a:solidFill>
                <a:cs typeface="Badr" panose="00000400000000000000" pitchFamily="2" charset="-78"/>
              </a:rPr>
              <a:t>علنى</a:t>
            </a:r>
            <a:endParaRPr lang="fa-IR" b="1" dirty="0">
              <a:solidFill>
                <a:srgbClr val="00B050"/>
              </a:solidFill>
              <a:cs typeface="Badr" panose="00000400000000000000" pitchFamily="2" charset="-78"/>
            </a:endParaRPr>
          </a:p>
        </p:txBody>
      </p:sp>
    </p:spTree>
    <p:extLst>
      <p:ext uri="{BB962C8B-B14F-4D97-AF65-F5344CB8AC3E}">
        <p14:creationId xmlns:p14="http://schemas.microsoft.com/office/powerpoint/2010/main" val="2500860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 فرق زيديه</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a:bodyPr>
          <a:lstStyle/>
          <a:p>
            <a:pPr marL="0" indent="0">
              <a:buNone/>
            </a:pPr>
            <a:r>
              <a:rPr lang="fa-IR" sz="2400" b="1" dirty="0">
                <a:solidFill>
                  <a:srgbClr val="FF0000"/>
                </a:solidFill>
                <a:cs typeface="Badr" panose="00000400000000000000" pitchFamily="2" charset="-78"/>
              </a:rPr>
              <a:t>مهمترين فرقه‌هاى زيديه</a:t>
            </a:r>
          </a:p>
          <a:p>
            <a:r>
              <a:rPr lang="fa-IR" sz="2400" b="1" dirty="0" smtClean="0">
                <a:cs typeface="Badr" panose="00000400000000000000" pitchFamily="2" charset="-78"/>
              </a:rPr>
              <a:t>جاروديه</a:t>
            </a:r>
            <a:r>
              <a:rPr lang="fa-IR" sz="2400" b="1" dirty="0">
                <a:cs typeface="Badr" panose="00000400000000000000" pitchFamily="2" charset="-78"/>
              </a:rPr>
              <a:t>: پيروان ابوجارود، زياد بن ابى زياد (م 150 يا 160 ه‍ـ ق) ملقب به سرحوب (سرحوبيه)</a:t>
            </a:r>
          </a:p>
          <a:p>
            <a:r>
              <a:rPr lang="fa-IR" sz="2400" b="1" dirty="0">
                <a:cs typeface="Badr" panose="00000400000000000000" pitchFamily="2" charset="-78"/>
              </a:rPr>
              <a:t>سليمانيه: پيروان سليمان بن جرير: امام به وسيله شورا و توسط مردم انتخاب مى‌شود </a:t>
            </a:r>
          </a:p>
          <a:p>
            <a:r>
              <a:rPr lang="fa-IR" sz="2400" b="1" dirty="0">
                <a:cs typeface="Badr" panose="00000400000000000000" pitchFamily="2" charset="-78"/>
              </a:rPr>
              <a:t>صالحيه - </a:t>
            </a:r>
            <a:r>
              <a:rPr lang="fa-IR" sz="2400" b="1" dirty="0" smtClean="0">
                <a:cs typeface="Badr" panose="00000400000000000000" pitchFamily="2" charset="-78"/>
              </a:rPr>
              <a:t>بتريه</a:t>
            </a:r>
            <a:r>
              <a:rPr lang="fa-IR" sz="2400" b="1" dirty="0">
                <a:cs typeface="Badr" panose="00000400000000000000" pitchFamily="2" charset="-78"/>
              </a:rPr>
              <a:t>: پيروان حسن بن صالح بن حى (م 168 ه‍ـ) - پيروان كثير النوى ملقب به ابتر (م 169ه‍ـ): اين دو تن و پيروانشان مذهب واحدى </a:t>
            </a:r>
            <a:r>
              <a:rPr lang="fa-IR" sz="2400" b="1" dirty="0" smtClean="0">
                <a:cs typeface="Badr" panose="00000400000000000000" pitchFamily="2" charset="-78"/>
              </a:rPr>
              <a:t>دارند. قبول امامت مفضول</a:t>
            </a:r>
          </a:p>
          <a:p>
            <a:endParaRPr lang="fa-IR" sz="2400" b="1" dirty="0">
              <a:cs typeface="Badr" panose="00000400000000000000" pitchFamily="2" charset="-78"/>
            </a:endParaRPr>
          </a:p>
        </p:txBody>
      </p:sp>
    </p:spTree>
    <p:extLst>
      <p:ext uri="{BB962C8B-B14F-4D97-AF65-F5344CB8AC3E}">
        <p14:creationId xmlns:p14="http://schemas.microsoft.com/office/powerpoint/2010/main" val="360538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 فرق زيديه: جاروديه </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fontScale="85000" lnSpcReduction="20000"/>
          </a:bodyPr>
          <a:lstStyle/>
          <a:p>
            <a:r>
              <a:rPr lang="fa-IR" sz="2400" b="1" dirty="0">
                <a:cs typeface="Badr" panose="00000400000000000000" pitchFamily="2" charset="-78"/>
              </a:rPr>
              <a:t>پيروان ابوجارود، زياد بن ابى زياد (م 150 يا 160 ه‍ـ) ملقب به سرحوب</a:t>
            </a:r>
          </a:p>
          <a:p>
            <a:r>
              <a:rPr lang="fa-IR" sz="2400" b="1" dirty="0">
                <a:cs typeface="Badr" panose="00000400000000000000" pitchFamily="2" charset="-78"/>
              </a:rPr>
              <a:t>گاهى سرحوبيه ناميده مى‌شوند.</a:t>
            </a:r>
          </a:p>
          <a:p>
            <a:r>
              <a:rPr lang="fa-IR" sz="2400" b="1" dirty="0">
                <a:cs typeface="Badr" panose="00000400000000000000" pitchFamily="2" charset="-78"/>
              </a:rPr>
              <a:t>ابوجارود ابتدا از اصحاب امام باقر ع و امام صادق ع بود اما بعدها به زيد پيوست. </a:t>
            </a:r>
            <a:endParaRPr lang="fa-IR" sz="2400" b="1" dirty="0" smtClean="0">
              <a:cs typeface="Badr" panose="00000400000000000000" pitchFamily="2" charset="-78"/>
            </a:endParaRPr>
          </a:p>
          <a:p>
            <a:pPr marL="0" indent="0">
              <a:buNone/>
            </a:pPr>
            <a:r>
              <a:rPr lang="fa-IR" sz="2400" b="1" dirty="0" smtClean="0">
                <a:solidFill>
                  <a:srgbClr val="00B050"/>
                </a:solidFill>
                <a:cs typeface="Badr" panose="00000400000000000000" pitchFamily="2" charset="-78"/>
              </a:rPr>
              <a:t>اعتقاد در مورد امام علي عليه السلام</a:t>
            </a:r>
            <a:endParaRPr lang="fa-IR" sz="2400" b="1" dirty="0">
              <a:solidFill>
                <a:srgbClr val="00B050"/>
              </a:solidFill>
              <a:cs typeface="Badr" panose="00000400000000000000" pitchFamily="2" charset="-78"/>
            </a:endParaRPr>
          </a:p>
          <a:p>
            <a:r>
              <a:rPr lang="fa-IR" sz="2400" b="1" dirty="0">
                <a:cs typeface="Badr" panose="00000400000000000000" pitchFamily="2" charset="-78"/>
              </a:rPr>
              <a:t>پيامبر ص، حضرت على ع را با نام و نشان به عنوان امام به مردم معرفى نكرده است بلكه پيامبر اوصاف امام بر حق را بيان كرده و اين اوصاف تنها بر على عليه السلام منطبق است و مردم به دليل تعيين ديگران براى خلافت گمراه شدند. (حد وسط ميان راى اماميه درباره نصب على عليه السلام به امامت و راى اهل سنت در انكار اولويت على ع)</a:t>
            </a:r>
          </a:p>
          <a:p>
            <a:pPr marL="0" indent="0">
              <a:buNone/>
            </a:pPr>
            <a:r>
              <a:rPr lang="fa-IR" sz="2400" b="1" dirty="0">
                <a:solidFill>
                  <a:srgbClr val="00B050"/>
                </a:solidFill>
                <a:cs typeface="Badr" panose="00000400000000000000" pitchFamily="2" charset="-78"/>
              </a:rPr>
              <a:t>امامان بعدى:</a:t>
            </a:r>
          </a:p>
          <a:p>
            <a:r>
              <a:rPr lang="fa-IR" sz="2400" b="1" dirty="0">
                <a:cs typeface="Badr" panose="00000400000000000000" pitchFamily="2" charset="-78"/>
              </a:rPr>
              <a:t>على ع بر امامت حسن ع تصريح كرد و سپس امام حسن ع بر امامت برادرش حسين ع تصريح نمود و پس از امام حسين ع هر يك از فرزندان حسنين ع كه قيام كرد و عالم به دين بود امام است.</a:t>
            </a:r>
          </a:p>
          <a:p>
            <a:r>
              <a:rPr lang="fa-IR" sz="2400" b="1" dirty="0">
                <a:cs typeface="Badr" panose="00000400000000000000" pitchFamily="2" charset="-78"/>
              </a:rPr>
              <a:t>پيامبر </a:t>
            </a:r>
            <a:r>
              <a:rPr lang="fa-IR" sz="2400" b="1" dirty="0" smtClean="0">
                <a:cs typeface="Badr" panose="00000400000000000000" pitchFamily="2" charset="-78"/>
              </a:rPr>
              <a:t>ص بر </a:t>
            </a:r>
            <a:r>
              <a:rPr lang="fa-IR" sz="2400" b="1" dirty="0">
                <a:cs typeface="Badr" panose="00000400000000000000" pitchFamily="2" charset="-78"/>
              </a:rPr>
              <a:t>امامت حسن و حسين ع پس از امامت على عليه السلام تصريح كرده است.</a:t>
            </a:r>
          </a:p>
          <a:p>
            <a:pPr marL="0" indent="0">
              <a:buNone/>
            </a:pPr>
            <a:r>
              <a:rPr lang="fa-IR" sz="2400" b="1" dirty="0">
                <a:solidFill>
                  <a:srgbClr val="00B050"/>
                </a:solidFill>
                <a:cs typeface="Badr" panose="00000400000000000000" pitchFamily="2" charset="-78"/>
              </a:rPr>
              <a:t>آخرين امام:</a:t>
            </a:r>
          </a:p>
          <a:p>
            <a:r>
              <a:rPr lang="fa-IR" sz="2400" b="1" dirty="0">
                <a:cs typeface="Badr" panose="00000400000000000000" pitchFamily="2" charset="-78"/>
              </a:rPr>
              <a:t>محمد بن عبدالله بن الحسن امام غايب و آخرين امام است. </a:t>
            </a:r>
          </a:p>
          <a:p>
            <a:r>
              <a:rPr lang="fa-IR" sz="2400" b="1" dirty="0">
                <a:cs typeface="Badr" panose="00000400000000000000" pitchFamily="2" charset="-78"/>
              </a:rPr>
              <a:t>محمد بن قاسم</a:t>
            </a:r>
          </a:p>
          <a:p>
            <a:r>
              <a:rPr lang="fa-IR" sz="2400" b="1" dirty="0">
                <a:cs typeface="Badr" panose="00000400000000000000" pitchFamily="2" charset="-78"/>
              </a:rPr>
              <a:t>يحيى بن عمر</a:t>
            </a:r>
          </a:p>
        </p:txBody>
      </p:sp>
    </p:spTree>
    <p:extLst>
      <p:ext uri="{BB962C8B-B14F-4D97-AF65-F5344CB8AC3E}">
        <p14:creationId xmlns:p14="http://schemas.microsoft.com/office/powerpoint/2010/main" val="3514404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 فرق زيديه: سليمانيه</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fontScale="85000" lnSpcReduction="10000"/>
          </a:bodyPr>
          <a:lstStyle/>
          <a:p>
            <a:r>
              <a:rPr lang="fa-IR" sz="2400" b="1" dirty="0">
                <a:cs typeface="Badr" panose="00000400000000000000" pitchFamily="2" charset="-78"/>
              </a:rPr>
              <a:t>پيروان سليمان بن جرير </a:t>
            </a:r>
          </a:p>
          <a:p>
            <a:r>
              <a:rPr lang="fa-IR" sz="2400" b="1" dirty="0">
                <a:cs typeface="Badr" panose="00000400000000000000" pitchFamily="2" charset="-78"/>
              </a:rPr>
              <a:t>امام به وسيله شورا و توسط مردم انتخاب مى‌شود (</a:t>
            </a:r>
            <a:r>
              <a:rPr lang="fa-IR" sz="2400" b="1" dirty="0" smtClean="0">
                <a:cs typeface="Badr" panose="00000400000000000000" pitchFamily="2" charset="-78"/>
              </a:rPr>
              <a:t>حتي راي </a:t>
            </a:r>
            <a:r>
              <a:rPr lang="fa-IR" sz="2400" b="1" dirty="0">
                <a:cs typeface="Badr" panose="00000400000000000000" pitchFamily="2" charset="-78"/>
              </a:rPr>
              <a:t>دو نفر)</a:t>
            </a:r>
          </a:p>
          <a:p>
            <a:r>
              <a:rPr lang="fa-IR" sz="2400" b="1" dirty="0">
                <a:cs typeface="Badr" panose="00000400000000000000" pitchFamily="2" charset="-78"/>
              </a:rPr>
              <a:t>مردم مى توانند فرد افضل را كنار گذاشته، فرد مفضول را انتخاب كنند. </a:t>
            </a:r>
          </a:p>
          <a:p>
            <a:r>
              <a:rPr lang="fa-IR" sz="2400" b="1" dirty="0">
                <a:cs typeface="Badr" panose="00000400000000000000" pitchFamily="2" charset="-78"/>
              </a:rPr>
              <a:t>خلافت ابوبكر و عمر صحيح است گرچه مردم با انتخاب نكردن حضرت على عليه السلام كه افضل بود دچار اشتباه شدند. </a:t>
            </a:r>
          </a:p>
          <a:p>
            <a:r>
              <a:rPr lang="fa-IR" sz="2400" b="1" dirty="0">
                <a:cs typeface="Badr" panose="00000400000000000000" pitchFamily="2" charset="-78"/>
              </a:rPr>
              <a:t>عثمان را به خاطر كارهايى كه كرد قبول ندارند</a:t>
            </a:r>
          </a:p>
          <a:p>
            <a:r>
              <a:rPr lang="fa-IR" sz="2400" b="1" dirty="0">
                <a:cs typeface="Badr" panose="00000400000000000000" pitchFamily="2" charset="-78"/>
              </a:rPr>
              <a:t>عايشه، طلحه و زبير را به دليل جنگ با امام على عليه السلام كافر مى‌دانند.</a:t>
            </a:r>
          </a:p>
          <a:p>
            <a:pPr marL="0" indent="0">
              <a:buNone/>
            </a:pPr>
            <a:r>
              <a:rPr lang="fa-IR" sz="2400" b="1" dirty="0" smtClean="0">
                <a:solidFill>
                  <a:schemeClr val="accent3">
                    <a:lumMod val="75000"/>
                  </a:schemeClr>
                </a:solidFill>
                <a:cs typeface="Badr" panose="00000400000000000000" pitchFamily="2" charset="-78"/>
              </a:rPr>
              <a:t>سليمانيه سني </a:t>
            </a:r>
            <a:r>
              <a:rPr lang="fa-IR" sz="2400" b="1" dirty="0">
                <a:solidFill>
                  <a:schemeClr val="accent3">
                    <a:lumMod val="75000"/>
                  </a:schemeClr>
                </a:solidFill>
                <a:cs typeface="Badr" panose="00000400000000000000" pitchFamily="2" charset="-78"/>
              </a:rPr>
              <a:t>هستند </a:t>
            </a:r>
            <a:r>
              <a:rPr lang="fa-IR" sz="2400" b="1" dirty="0" smtClean="0">
                <a:solidFill>
                  <a:schemeClr val="accent3">
                    <a:lumMod val="75000"/>
                  </a:schemeClr>
                </a:solidFill>
                <a:cs typeface="Badr" panose="00000400000000000000" pitchFamily="2" charset="-78"/>
              </a:rPr>
              <a:t>يا شيعه</a:t>
            </a:r>
            <a:r>
              <a:rPr lang="fa-IR" sz="2400" b="1" dirty="0">
                <a:solidFill>
                  <a:schemeClr val="accent3">
                    <a:lumMod val="75000"/>
                  </a:schemeClr>
                </a:solidFill>
                <a:cs typeface="Badr" panose="00000400000000000000" pitchFamily="2" charset="-78"/>
              </a:rPr>
              <a:t>؟</a:t>
            </a:r>
          </a:p>
          <a:p>
            <a:r>
              <a:rPr lang="fa-IR" sz="2400" b="1" dirty="0">
                <a:cs typeface="Badr" panose="00000400000000000000" pitchFamily="2" charset="-78"/>
              </a:rPr>
              <a:t>به اهل سنت نزديكترند به </a:t>
            </a:r>
            <a:r>
              <a:rPr lang="fa-IR" sz="2400" b="1" dirty="0" smtClean="0">
                <a:cs typeface="Badr" panose="00000400000000000000" pitchFamily="2" charset="-78"/>
              </a:rPr>
              <a:t>دليل </a:t>
            </a:r>
            <a:r>
              <a:rPr lang="fa-IR" sz="2400" b="1" dirty="0">
                <a:cs typeface="Badr" panose="00000400000000000000" pitchFamily="2" charset="-78"/>
              </a:rPr>
              <a:t>اعتقادشان در انتخاب امام و خليفه توسط شورا يا مردم و «اعتقاد به انتصاب در مساله امامت» معيار شيعى بودن است</a:t>
            </a:r>
          </a:p>
          <a:p>
            <a:pPr marL="0" indent="0">
              <a:buNone/>
            </a:pPr>
            <a:r>
              <a:rPr lang="fa-IR" sz="2400" b="1" dirty="0">
                <a:solidFill>
                  <a:schemeClr val="accent3">
                    <a:lumMod val="75000"/>
                  </a:schemeClr>
                </a:solidFill>
                <a:cs typeface="Badr" panose="00000400000000000000" pitchFamily="2" charset="-78"/>
              </a:rPr>
              <a:t>چرا سليمانيه را يكى از فرق زيديه به شمار آورده اند؟ </a:t>
            </a:r>
          </a:p>
          <a:p>
            <a:r>
              <a:rPr lang="fa-IR" sz="2400" b="1" dirty="0">
                <a:cs typeface="Badr" panose="00000400000000000000" pitchFamily="2" charset="-78"/>
              </a:rPr>
              <a:t>مانند ديگر فرق زيديه، تقيه را جايز نمى دانند و قيام و جهاد علنى با ستمگران را واجب مى شمارند. (جواب: عدم جواز تقيه به زيديه اختصاص ندارد و برخى ديگر همچون خوارج نيز منكر تقيه اند)</a:t>
            </a:r>
          </a:p>
          <a:p>
            <a:r>
              <a:rPr lang="fa-IR" sz="2400" b="1" dirty="0">
                <a:cs typeface="Badr" panose="00000400000000000000" pitchFamily="2" charset="-78"/>
              </a:rPr>
              <a:t>به زيد نسبت داده شده كه به امامت مفضول با وجود فرد افضل معتقد بوده است و سليمانيه نيز چنين اعتقادى دارند (جواب: زيد چنين اعتقادى نداشت)</a:t>
            </a:r>
          </a:p>
        </p:txBody>
      </p:sp>
    </p:spTree>
    <p:extLst>
      <p:ext uri="{BB962C8B-B14F-4D97-AF65-F5344CB8AC3E}">
        <p14:creationId xmlns:p14="http://schemas.microsoft.com/office/powerpoint/2010/main" val="2202977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 فرق زيديه: صالحيه</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a:bodyPr>
          <a:lstStyle/>
          <a:p>
            <a:r>
              <a:rPr lang="fa-IR" sz="2400" b="1" dirty="0" smtClean="0">
                <a:cs typeface="Badr" panose="00000400000000000000" pitchFamily="2" charset="-78"/>
              </a:rPr>
              <a:t>صالحيه: پيروان </a:t>
            </a:r>
            <a:r>
              <a:rPr lang="fa-IR" sz="2400" b="1" dirty="0">
                <a:cs typeface="Badr" panose="00000400000000000000" pitchFamily="2" charset="-78"/>
              </a:rPr>
              <a:t>حسن بن صالح بن حى (م 168 ه‍ـ) </a:t>
            </a:r>
          </a:p>
          <a:p>
            <a:r>
              <a:rPr lang="fa-IR" sz="2400" b="1" dirty="0">
                <a:cs typeface="Badr" panose="00000400000000000000" pitchFamily="2" charset="-78"/>
              </a:rPr>
              <a:t>بتريه: پيروان كثير النوى ملقب به ابتر (م 169ه‍ـ)</a:t>
            </a:r>
          </a:p>
          <a:p>
            <a:r>
              <a:rPr lang="fa-IR" sz="2400" b="1" dirty="0">
                <a:cs typeface="Badr" panose="00000400000000000000" pitchFamily="2" charset="-78"/>
              </a:rPr>
              <a:t>اين دو تن و پيروانشان مذهب واحدى دارند و در كتب فرق با يكديگر ذكر مى‌شوند.</a:t>
            </a:r>
          </a:p>
          <a:p>
            <a:r>
              <a:rPr lang="fa-IR" sz="2400" b="1" dirty="0">
                <a:cs typeface="Badr" panose="00000400000000000000" pitchFamily="2" charset="-78"/>
              </a:rPr>
              <a:t>امامت مفضول را قبول دارند.</a:t>
            </a:r>
          </a:p>
          <a:p>
            <a:r>
              <a:rPr lang="fa-IR" sz="2400" b="1" dirty="0">
                <a:cs typeface="Badr" panose="00000400000000000000" pitchFamily="2" charset="-78"/>
              </a:rPr>
              <a:t>گرچه على ع چون افضل مردم بود، به خلافت سزاوارتر است اما چون خود با رضايت خلافت را به آن دو تن واگذار كرد لذا خلافت ابوبکر و عمر صحيح است. </a:t>
            </a:r>
          </a:p>
          <a:p>
            <a:r>
              <a:rPr lang="fa-IR" sz="2400" b="1" dirty="0">
                <a:cs typeface="Badr" panose="00000400000000000000" pitchFamily="2" charset="-78"/>
              </a:rPr>
              <a:t>درباره عثمان و ايمان و كفر او توقف </a:t>
            </a:r>
            <a:r>
              <a:rPr lang="fa-IR" sz="2400" b="1" dirty="0" smtClean="0">
                <a:cs typeface="Badr" panose="00000400000000000000" pitchFamily="2" charset="-78"/>
              </a:rPr>
              <a:t>مي‌كنند </a:t>
            </a:r>
            <a:endParaRPr lang="fa-IR" sz="2400" b="1" dirty="0">
              <a:cs typeface="Badr" panose="00000400000000000000" pitchFamily="2" charset="-78"/>
            </a:endParaRPr>
          </a:p>
          <a:p>
            <a:r>
              <a:rPr lang="fa-IR" sz="2400" b="1" dirty="0">
                <a:cs typeface="Badr" panose="00000400000000000000" pitchFamily="2" charset="-78"/>
              </a:rPr>
              <a:t>هر كس از فرزندان و نوادگان امام على ع </a:t>
            </a:r>
            <a:r>
              <a:rPr lang="fa-IR" sz="2400" b="1" dirty="0" smtClean="0">
                <a:cs typeface="Badr" panose="00000400000000000000" pitchFamily="2" charset="-78"/>
              </a:rPr>
              <a:t>كه </a:t>
            </a:r>
            <a:r>
              <a:rPr lang="fa-IR" sz="2400" b="1" dirty="0">
                <a:cs typeface="Badr" panose="00000400000000000000" pitchFamily="2" charset="-78"/>
              </a:rPr>
              <a:t>عالم و زاهد و شجاع </a:t>
            </a:r>
            <a:r>
              <a:rPr lang="fa-IR" sz="2400" b="1" dirty="0" smtClean="0">
                <a:cs typeface="Badr" panose="00000400000000000000" pitchFamily="2" charset="-78"/>
              </a:rPr>
              <a:t>باشد </a:t>
            </a:r>
            <a:r>
              <a:rPr lang="fa-IR" sz="2400" b="1" dirty="0">
                <a:cs typeface="Badr" panose="00000400000000000000" pitchFamily="2" charset="-78"/>
              </a:rPr>
              <a:t>و به جهاد علنى قيام كند، امام </a:t>
            </a:r>
            <a:r>
              <a:rPr lang="fa-IR" sz="2400" b="1" dirty="0" smtClean="0">
                <a:cs typeface="Badr" panose="00000400000000000000" pitchFamily="2" charset="-78"/>
              </a:rPr>
              <a:t>است.</a:t>
            </a:r>
            <a:endParaRPr lang="fa-IR" sz="2400" b="1" dirty="0">
              <a:cs typeface="Badr" panose="00000400000000000000" pitchFamily="2" charset="-78"/>
            </a:endParaRPr>
          </a:p>
        </p:txBody>
      </p:sp>
    </p:spTree>
    <p:extLst>
      <p:ext uri="{BB962C8B-B14F-4D97-AF65-F5344CB8AC3E}">
        <p14:creationId xmlns:p14="http://schemas.microsoft.com/office/powerpoint/2010/main" val="3008802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a:bodyPr>
          <a:lstStyle/>
          <a:p>
            <a:pPr marL="0" indent="0">
              <a:buNone/>
            </a:pPr>
            <a:r>
              <a:rPr lang="fa-IR" sz="2400" b="1" dirty="0">
                <a:solidFill>
                  <a:schemeClr val="accent3">
                    <a:lumMod val="75000"/>
                  </a:schemeClr>
                </a:solidFill>
                <a:cs typeface="Badr" panose="00000400000000000000" pitchFamily="2" charset="-78"/>
              </a:rPr>
              <a:t>نکات </a:t>
            </a:r>
            <a:r>
              <a:rPr lang="fa-IR" sz="2400" b="1" dirty="0" smtClean="0">
                <a:solidFill>
                  <a:schemeClr val="accent3">
                    <a:lumMod val="75000"/>
                  </a:schemeClr>
                </a:solidFill>
                <a:cs typeface="Badr" panose="00000400000000000000" pitchFamily="2" charset="-78"/>
              </a:rPr>
              <a:t>پاياني:</a:t>
            </a:r>
            <a:endParaRPr lang="fa-IR" sz="2400" b="1" dirty="0">
              <a:solidFill>
                <a:schemeClr val="accent3">
                  <a:lumMod val="75000"/>
                </a:schemeClr>
              </a:solidFill>
              <a:cs typeface="Badr" panose="00000400000000000000" pitchFamily="2" charset="-78"/>
            </a:endParaRPr>
          </a:p>
          <a:p>
            <a:r>
              <a:rPr lang="fa-IR" sz="2400" b="1" dirty="0">
                <a:cs typeface="Badr" panose="00000400000000000000" pitchFamily="2" charset="-78"/>
              </a:rPr>
              <a:t>شهرستانى: زيديه در زمان ما در اصول دين از معتزله تقليد مى‌كنند و در اكثر فروع دين از ابوحنيفه، و تنها در برخى از فروع از شافعى و شيعه تقليد مى‌كنند.</a:t>
            </a:r>
          </a:p>
          <a:p>
            <a:r>
              <a:rPr lang="fa-IR" sz="2400" b="1" dirty="0">
                <a:cs typeface="Badr" panose="00000400000000000000" pitchFamily="2" charset="-78"/>
              </a:rPr>
              <a:t>بغدادى: هر سه فرقه زيديه مانند خوارج معتقدند كه مرتكبين كبيره خالد در آتش جهنم اند</a:t>
            </a:r>
            <a:r>
              <a:rPr lang="fa-IR" sz="2400" b="1" dirty="0" smtClean="0">
                <a:cs typeface="Badr" panose="00000400000000000000" pitchFamily="2" charset="-78"/>
              </a:rPr>
              <a:t>.</a:t>
            </a:r>
          </a:p>
          <a:p>
            <a:pPr marL="0" indent="0">
              <a:buNone/>
            </a:pPr>
            <a:r>
              <a:rPr lang="fa-IR" sz="2400" b="1" dirty="0" smtClean="0">
                <a:solidFill>
                  <a:schemeClr val="accent3">
                    <a:lumMod val="75000"/>
                  </a:schemeClr>
                </a:solidFill>
                <a:cs typeface="Badr" panose="00000400000000000000" pitchFamily="2" charset="-78"/>
              </a:rPr>
              <a:t>حکومت‌هاي زيدي:</a:t>
            </a:r>
            <a:endParaRPr lang="fa-IR" sz="2400" b="1" dirty="0">
              <a:solidFill>
                <a:schemeClr val="accent3">
                  <a:lumMod val="75000"/>
                </a:schemeClr>
              </a:solidFill>
              <a:cs typeface="Badr" panose="00000400000000000000" pitchFamily="2" charset="-78"/>
            </a:endParaRPr>
          </a:p>
          <a:p>
            <a:r>
              <a:rPr lang="fa-IR" sz="2400" b="1" dirty="0">
                <a:cs typeface="Badr" panose="00000400000000000000" pitchFamily="2" charset="-78"/>
              </a:rPr>
              <a:t>زيديه در مراكش و طبرستان و يمن حكومتهايى تشكيل دادند. ديرپاترين آنها دولت زيديه در يمن است كه در سال 288 ه‍ق توسط يحيى از نوادگان امام حسن ع، ملقب به الهادى الى الحق، تاسيس ‍ شد و تا سال 1382 كه حكومت جمهورى در يمن برپا شد ادامه داشت . امروزه نيز مهمترين پايگاه زيديه كشور يمن است.</a:t>
            </a:r>
          </a:p>
        </p:txBody>
      </p:sp>
    </p:spTree>
    <p:extLst>
      <p:ext uri="{BB962C8B-B14F-4D97-AF65-F5344CB8AC3E}">
        <p14:creationId xmlns:p14="http://schemas.microsoft.com/office/powerpoint/2010/main" val="17484614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Rot="1" noChangeArrowheads="1"/>
          </p:cNvSpPr>
          <p:nvPr/>
        </p:nvSpPr>
        <p:spPr>
          <a:xfrm>
            <a:off x="2743200" y="685800"/>
            <a:ext cx="5257800" cy="3505200"/>
          </a:xfrm>
          <a:prstGeom prst="rect">
            <a:avLst/>
          </a:prstGeom>
        </p:spPr>
        <p:txBody>
          <a:bodyPr vert="horz" lIns="45720" tIns="0" rIns="45720" bIns="0" anchor="ctr" anchorCtr="0">
            <a:noAutofit/>
          </a:bodyPr>
          <a:lstStyle/>
          <a:p>
            <a:pPr lvl="0" algn="just" rtl="1">
              <a:spcBef>
                <a:spcPct val="0"/>
              </a:spcBef>
              <a:defRPr/>
            </a:pPr>
            <a:r>
              <a:rPr lang="ar-SA" sz="2800" b="1" cap="all" dirty="0" smtClean="0">
                <a:ln w="1905">
                  <a:noFill/>
                </a:ln>
                <a:solidFill>
                  <a:srgbClr val="E6AF00"/>
                </a:solidFill>
                <a:latin typeface="+mj-lt"/>
                <a:ea typeface="+mj-ea"/>
                <a:cs typeface="Badr" panose="00000400000000000000" pitchFamily="2" charset="-78"/>
              </a:rPr>
              <a:t>وهم </a:t>
            </a:r>
            <a:r>
              <a:rPr lang="ar-SA" sz="2800" b="1" cap="all" dirty="0">
                <a:ln w="1905">
                  <a:noFill/>
                </a:ln>
                <a:solidFill>
                  <a:srgbClr val="E6AF00"/>
                </a:solidFill>
                <a:latin typeface="+mj-lt"/>
                <a:ea typeface="+mj-ea"/>
                <a:cs typeface="Badr" panose="00000400000000000000" pitchFamily="2" charset="-78"/>
              </a:rPr>
              <a:t>من الشيعة في حب الإمام علي بن أبي طالب كرم الله وجهه، وفي تفضيله والإيمان بسبقه إلى الإسلام وسابقته في الجهاد والاجتهاد.</a:t>
            </a:r>
          </a:p>
          <a:p>
            <a:pPr lvl="0" algn="just" rtl="1">
              <a:spcBef>
                <a:spcPct val="0"/>
              </a:spcBef>
              <a:defRPr/>
            </a:pPr>
            <a:r>
              <a:rPr lang="ar-SA" sz="2800" b="1" cap="all" dirty="0">
                <a:ln w="1905">
                  <a:noFill/>
                </a:ln>
                <a:solidFill>
                  <a:srgbClr val="E6AF00"/>
                </a:solidFill>
                <a:latin typeface="+mj-lt"/>
                <a:ea typeface="+mj-ea"/>
                <a:cs typeface="Badr" panose="00000400000000000000" pitchFamily="2" charset="-78"/>
              </a:rPr>
              <a:t>وهم مع السنة يعترفون للخلفاء من الصحابة الراشدين رضوان الله عليهم بمزاياهم وسابقتهم في الصحبة الشريفة والجهاد في سبيل الله</a:t>
            </a:r>
            <a:r>
              <a:rPr lang="ar-SA" sz="2800" b="1" cap="all" dirty="0" smtClean="0">
                <a:ln w="1905">
                  <a:noFill/>
                </a:ln>
                <a:solidFill>
                  <a:srgbClr val="E6AF00"/>
                </a:solidFill>
                <a:latin typeface="+mj-lt"/>
                <a:ea typeface="+mj-ea"/>
                <a:cs typeface="Badr" panose="00000400000000000000" pitchFamily="2" charset="-78"/>
              </a:rPr>
              <a:t>.</a:t>
            </a:r>
          </a:p>
          <a:p>
            <a:pPr algn="just" rtl="1">
              <a:spcBef>
                <a:spcPct val="0"/>
              </a:spcBef>
              <a:defRPr/>
            </a:pPr>
            <a:r>
              <a:rPr lang="fa-IR" sz="2400" b="1" cap="all" dirty="0" smtClean="0">
                <a:ln w="1905">
                  <a:noFill/>
                </a:ln>
                <a:cs typeface="Badr" panose="00000400000000000000" pitchFamily="2" charset="-78"/>
              </a:rPr>
              <a:t>من هم الزيدية، ص 13 </a:t>
            </a:r>
            <a:endParaRPr lang="fa-IR" sz="2400" b="1" cap="all" dirty="0">
              <a:ln w="1905">
                <a:noFill/>
              </a:ln>
              <a:cs typeface="Badr" panose="00000400000000000000" pitchFamily="2" charset="-78"/>
            </a:endParaRPr>
          </a:p>
        </p:txBody>
      </p:sp>
      <p:sp>
        <p:nvSpPr>
          <p:cNvPr id="7" name="Subtitle 6"/>
          <p:cNvSpPr>
            <a:spLocks noGrp="1"/>
          </p:cNvSpPr>
          <p:nvPr>
            <p:ph type="subTitle" idx="1"/>
          </p:nvPr>
        </p:nvSpPr>
        <p:spPr>
          <a:xfrm>
            <a:off x="3124200" y="5324670"/>
            <a:ext cx="5114778" cy="609600"/>
          </a:xfrm>
        </p:spPr>
        <p:txBody>
          <a:bodyPr anchor="ctr">
            <a:normAutofit/>
          </a:bodyPr>
          <a:lstStyle/>
          <a:p>
            <a:pPr lvl="0" algn="ctr"/>
            <a:r>
              <a:rPr lang="ar-SA" sz="1800" b="1" dirty="0" smtClean="0">
                <a:solidFill>
                  <a:srgbClr val="967200"/>
                </a:solidFill>
                <a:cs typeface="Badr" panose="00000400000000000000" pitchFamily="2" charset="-78"/>
              </a:rPr>
              <a:t>تاريخ تنظيم: </a:t>
            </a:r>
            <a:r>
              <a:rPr lang="fa-IR" sz="1800" b="1" dirty="0" smtClean="0">
                <a:solidFill>
                  <a:srgbClr val="967200"/>
                </a:solidFill>
                <a:cs typeface="Badr" panose="00000400000000000000" pitchFamily="2" charset="-78"/>
              </a:rPr>
              <a:t>اسفند 1392 شمسي</a:t>
            </a:r>
          </a:p>
        </p:txBody>
      </p:sp>
      <p:sp>
        <p:nvSpPr>
          <p:cNvPr id="8" name="Subtitle 2"/>
          <p:cNvSpPr txBox="1">
            <a:spLocks/>
          </p:cNvSpPr>
          <p:nvPr/>
        </p:nvSpPr>
        <p:spPr>
          <a:xfrm rot="16200000">
            <a:off x="-1219198" y="2438400"/>
            <a:ext cx="5334000" cy="1676401"/>
          </a:xfrm>
          <a:prstGeom prst="rect">
            <a:avLst/>
          </a:prstGeom>
        </p:spPr>
        <p:txBody>
          <a:bodyPr vert="horz" lIns="45720" tIns="0" rIns="45720" bIns="0" anchor="ctr">
            <a:normAutofit/>
          </a:bodyPr>
          <a:lstStyle/>
          <a:p>
            <a:pPr marL="0" marR="0" lvl="0" indent="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fa-IR" sz="2000" b="0" i="0" u="none" strike="noStrike" kern="1200" cap="none" spc="0" normalizeH="0" baseline="0" noProof="0" dirty="0" smtClean="0">
                <a:ln>
                  <a:noFill/>
                </a:ln>
                <a:solidFill>
                  <a:srgbClr val="967200"/>
                </a:solidFill>
                <a:effectLst/>
                <a:uLnTx/>
                <a:uFillTx/>
                <a:latin typeface="IranNastaliq" pitchFamily="18" charset="0"/>
                <a:ea typeface="+mn-ea"/>
                <a:cs typeface="IranNastaliq" pitchFamily="18" charset="0"/>
              </a:rPr>
              <a:t>محمد علي محسن زاده</a:t>
            </a:r>
            <a:endParaRPr kumimoji="0" lang="en-US" sz="2000" b="0" i="0" u="none" strike="noStrike" kern="1200" cap="none" spc="0" normalizeH="0" baseline="0" noProof="0" dirty="0" smtClean="0">
              <a:ln>
                <a:noFill/>
              </a:ln>
              <a:solidFill>
                <a:srgbClr val="967200"/>
              </a:solidFill>
              <a:effectLst/>
              <a:uLnTx/>
              <a:uFillTx/>
              <a:latin typeface="IranNastaliq" pitchFamily="18" charset="0"/>
              <a:ea typeface="+mn-ea"/>
              <a:cs typeface="IranNastaliq" pitchFamily="18" charset="0"/>
            </a:endParaRPr>
          </a:p>
          <a:p>
            <a:pPr marL="0" marR="0" lvl="0" indent="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en-US" b="0" i="0" u="none" strike="noStrike" kern="1200" cap="none" spc="0" normalizeH="0" baseline="0" noProof="0" dirty="0" smtClean="0">
                <a:ln>
                  <a:noFill/>
                </a:ln>
                <a:solidFill>
                  <a:srgbClr val="967200"/>
                </a:solidFill>
                <a:effectLst/>
                <a:uLnTx/>
                <a:uFillTx/>
                <a:latin typeface="Times" pitchFamily="18" charset="0"/>
                <a:ea typeface="+mn-ea"/>
                <a:cs typeface="IranNastaliq" pitchFamily="18" charset="0"/>
              </a:rPr>
              <a:t>info@mohsenzadeh.ir</a:t>
            </a:r>
            <a:endParaRPr kumimoji="0" lang="fa-IR" b="0" i="0" u="none" strike="noStrike" kern="1200" cap="none" spc="0" normalizeH="0" baseline="0" noProof="0" dirty="0" smtClean="0">
              <a:ln>
                <a:noFill/>
              </a:ln>
              <a:solidFill>
                <a:srgbClr val="967200"/>
              </a:solidFill>
              <a:effectLst/>
              <a:uLnTx/>
              <a:uFillTx/>
              <a:latin typeface="Times" pitchFamily="18" charset="0"/>
              <a:ea typeface="+mn-ea"/>
              <a:cs typeface="IranNastaliq" pitchFamily="18" charset="0"/>
            </a:endParaRPr>
          </a:p>
          <a:p>
            <a:pPr marL="0" marR="0" lvl="0" indent="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mn-lt"/>
                <a:ea typeface="+mn-ea"/>
                <a:cs typeface="Mitra" pitchFamily="2" charset="-78"/>
              </a:rPr>
              <a:t>www.mohsenzadeh.ir</a:t>
            </a:r>
            <a:endParaRPr kumimoji="0" lang="en-US" sz="4000" b="0" i="0" u="none" strike="noStrike" kern="1200" cap="none" spc="0" normalizeH="0" baseline="0" noProof="0" dirty="0">
              <a:ln>
                <a:noFill/>
              </a:ln>
              <a:solidFill>
                <a:schemeClr val="accent6">
                  <a:lumMod val="40000"/>
                  <a:lumOff val="60000"/>
                </a:schemeClr>
              </a:solidFill>
              <a:effectLst/>
              <a:uLnTx/>
              <a:uFillTx/>
              <a:latin typeface="IranNastaliq" pitchFamily="18" charset="0"/>
              <a:ea typeface="+mn-ea"/>
              <a:cs typeface="IranNastaliq"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chor="ctr"/>
          <a:lstStyle/>
          <a:p>
            <a:pPr algn="ctr" rtl="1"/>
            <a:r>
              <a:rPr lang="fa-IR" dirty="0" smtClean="0">
                <a:latin typeface="IranNastaliq" pitchFamily="18" charset="0"/>
                <a:cs typeface="IranNastaliq" pitchFamily="18" charset="0"/>
              </a:rPr>
              <a:t>آنچه خواهيم ديد :</a:t>
            </a:r>
            <a:endParaRPr lang="en-US" dirty="0">
              <a:latin typeface="IranNastaliq" pitchFamily="18" charset="0"/>
              <a:cs typeface="IranNastaliq" pitchFamily="18" charset="0"/>
            </a:endParaRPr>
          </a:p>
        </p:txBody>
      </p:sp>
      <p:sp>
        <p:nvSpPr>
          <p:cNvPr id="4" name="Content Placeholder 3"/>
          <p:cNvSpPr>
            <a:spLocks noGrp="1"/>
          </p:cNvSpPr>
          <p:nvPr>
            <p:ph sz="half" idx="1"/>
          </p:nvPr>
        </p:nvSpPr>
        <p:spPr>
          <a:xfrm>
            <a:off x="1371600" y="1600200"/>
            <a:ext cx="6781800" cy="4648200"/>
          </a:xfrm>
        </p:spPr>
        <p:style>
          <a:lnRef idx="1">
            <a:schemeClr val="accent1"/>
          </a:lnRef>
          <a:fillRef idx="2">
            <a:schemeClr val="accent1"/>
          </a:fillRef>
          <a:effectRef idx="1">
            <a:schemeClr val="accent1"/>
          </a:effectRef>
          <a:fontRef idx="minor">
            <a:schemeClr val="dk1"/>
          </a:fontRef>
        </p:style>
        <p:txBody>
          <a:bodyPr>
            <a:normAutofit/>
          </a:bodyPr>
          <a:lstStyle/>
          <a:p>
            <a:pPr algn="ctr" rtl="1">
              <a:buNone/>
            </a:pPr>
            <a:r>
              <a:rPr lang="fa-IR" sz="4600" dirty="0" smtClean="0">
                <a:latin typeface="IranNastaliq" pitchFamily="18" charset="0"/>
                <a:cs typeface="Badr" panose="00000400000000000000" pitchFamily="2" charset="-78"/>
              </a:rPr>
              <a:t>شيعه</a:t>
            </a:r>
          </a:p>
          <a:p>
            <a:r>
              <a:rPr lang="fa-IR" dirty="0" smtClean="0">
                <a:cs typeface="Badr" panose="00000400000000000000" pitchFamily="2" charset="-78"/>
              </a:rPr>
              <a:t>فهرست </a:t>
            </a:r>
            <a:r>
              <a:rPr lang="fa-IR" dirty="0">
                <a:cs typeface="Badr" panose="00000400000000000000" pitchFamily="2" charset="-78"/>
              </a:rPr>
              <a:t>کلي فرق </a:t>
            </a:r>
            <a:r>
              <a:rPr lang="fa-IR" dirty="0" smtClean="0">
                <a:cs typeface="Badr" panose="00000400000000000000" pitchFamily="2" charset="-78"/>
              </a:rPr>
              <a:t>شيعه</a:t>
            </a:r>
            <a:endParaRPr lang="ar-SA" dirty="0" smtClean="0">
              <a:cs typeface="Badr" panose="00000400000000000000" pitchFamily="2" charset="-78"/>
            </a:endParaRPr>
          </a:p>
          <a:p>
            <a:r>
              <a:rPr lang="fa-IR" dirty="0" smtClean="0">
                <a:cs typeface="Badr" panose="00000400000000000000" pitchFamily="2" charset="-78"/>
              </a:rPr>
              <a:t>شخصيت </a:t>
            </a:r>
            <a:r>
              <a:rPr lang="fa-IR" dirty="0">
                <a:cs typeface="Badr" panose="00000400000000000000" pitchFamily="2" charset="-78"/>
              </a:rPr>
              <a:t>زيدبن علي و </a:t>
            </a:r>
            <a:r>
              <a:rPr lang="fa-IR" dirty="0" smtClean="0">
                <a:cs typeface="Badr" panose="00000400000000000000" pitchFamily="2" charset="-78"/>
              </a:rPr>
              <a:t>فرزندانش</a:t>
            </a:r>
            <a:endParaRPr lang="ar-SA" dirty="0" smtClean="0">
              <a:cs typeface="Badr" panose="00000400000000000000" pitchFamily="2" charset="-78"/>
            </a:endParaRPr>
          </a:p>
          <a:p>
            <a:r>
              <a:rPr lang="ar-SA" dirty="0" smtClean="0">
                <a:cs typeface="Badr" panose="00000400000000000000" pitchFamily="2" charset="-78"/>
              </a:rPr>
              <a:t>شخصيت </a:t>
            </a:r>
            <a:r>
              <a:rPr lang="ar-SA" dirty="0">
                <a:cs typeface="Badr" panose="00000400000000000000" pitchFamily="2" charset="-78"/>
              </a:rPr>
              <a:t>زيدبن </a:t>
            </a:r>
            <a:r>
              <a:rPr lang="ar-SA" dirty="0" smtClean="0">
                <a:cs typeface="Badr" panose="00000400000000000000" pitchFamily="2" charset="-78"/>
              </a:rPr>
              <a:t>علي</a:t>
            </a:r>
          </a:p>
          <a:p>
            <a:r>
              <a:rPr lang="ar-SA" dirty="0" smtClean="0">
                <a:cs typeface="Badr" panose="00000400000000000000" pitchFamily="2" charset="-78"/>
              </a:rPr>
              <a:t>مذهب زيديه</a:t>
            </a:r>
          </a:p>
          <a:p>
            <a:r>
              <a:rPr lang="ar-SA" dirty="0">
                <a:cs typeface="Badr" panose="00000400000000000000" pitchFamily="2" charset="-78"/>
              </a:rPr>
              <a:t>فرق </a:t>
            </a:r>
            <a:r>
              <a:rPr lang="ar-SA" dirty="0" smtClean="0">
                <a:cs typeface="Badr" panose="00000400000000000000" pitchFamily="2" charset="-78"/>
              </a:rPr>
              <a:t>زيديه</a:t>
            </a:r>
          </a:p>
          <a:p>
            <a:pPr lvl="1"/>
            <a:r>
              <a:rPr lang="ar-SA" dirty="0" smtClean="0">
                <a:cs typeface="Badr" panose="00000400000000000000" pitchFamily="2" charset="-78"/>
              </a:rPr>
              <a:t>جاروديه</a:t>
            </a:r>
          </a:p>
          <a:p>
            <a:pPr lvl="1"/>
            <a:r>
              <a:rPr lang="ar-SA" dirty="0" smtClean="0">
                <a:cs typeface="Badr" panose="00000400000000000000" pitchFamily="2" charset="-78"/>
              </a:rPr>
              <a:t>سليمانيه</a:t>
            </a:r>
          </a:p>
          <a:p>
            <a:pPr lvl="1"/>
            <a:r>
              <a:rPr lang="ar-SA" dirty="0" smtClean="0">
                <a:cs typeface="Badr" panose="00000400000000000000" pitchFamily="2" charset="-78"/>
              </a:rPr>
              <a:t>صالحيه</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شيعه:فهرست کلي فرق شيعه</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a:bodyPr>
          <a:lstStyle/>
          <a:p>
            <a:r>
              <a:rPr lang="fa-IR" sz="2000" b="1" dirty="0" smtClean="0">
                <a:solidFill>
                  <a:srgbClr val="FF0000"/>
                </a:solidFill>
                <a:effectLst>
                  <a:outerShdw blurRad="38100" dist="38100" dir="2700000" algn="tl">
                    <a:srgbClr val="000000">
                      <a:alpha val="43137"/>
                    </a:srgbClr>
                  </a:outerShdw>
                </a:effectLst>
                <a:cs typeface="Badr" panose="00000400000000000000" pitchFamily="2" charset="-78"/>
              </a:rPr>
              <a:t>اماميه:</a:t>
            </a:r>
            <a:r>
              <a:rPr lang="fa-IR" sz="2000" b="1" dirty="0" smtClean="0">
                <a:cs typeface="Badr" panose="00000400000000000000" pitchFamily="2" charset="-78"/>
              </a:rPr>
              <a:t> معتقدان به دوازده امام تا حضرت مهدي عج  </a:t>
            </a:r>
            <a:endParaRPr lang="fa-IR" sz="2000" b="1" dirty="0">
              <a:cs typeface="Badr" panose="00000400000000000000" pitchFamily="2" charset="-78"/>
            </a:endParaRPr>
          </a:p>
          <a:p>
            <a:r>
              <a:rPr lang="fa-IR" sz="2000" b="1" dirty="0" smtClean="0">
                <a:solidFill>
                  <a:srgbClr val="FF0000"/>
                </a:solidFill>
                <a:effectLst>
                  <a:outerShdw blurRad="38100" dist="38100" dir="2700000" algn="tl">
                    <a:srgbClr val="000000">
                      <a:alpha val="43137"/>
                    </a:srgbClr>
                  </a:outerShdw>
                </a:effectLst>
                <a:cs typeface="Badr" panose="00000400000000000000" pitchFamily="2" charset="-78"/>
              </a:rPr>
              <a:t>کيسانيه:</a:t>
            </a:r>
            <a:r>
              <a:rPr lang="fa-IR" sz="2000" b="1" dirty="0" smtClean="0">
                <a:cs typeface="Badr" panose="00000400000000000000" pitchFamily="2" charset="-78"/>
              </a:rPr>
              <a:t> گروهي سياسي: براي گرفتن انتقام خون حسين ع – احتمال طرح اعتقاد به مهدويت محمد حنفيه از سوي کيسان به منظور جلب حمايت شيعيان : منقرض شده </a:t>
            </a:r>
          </a:p>
          <a:p>
            <a:r>
              <a:rPr lang="fa-IR" sz="2000" b="1" dirty="0" smtClean="0">
                <a:solidFill>
                  <a:srgbClr val="FF0000"/>
                </a:solidFill>
                <a:effectLst>
                  <a:outerShdw blurRad="38100" dist="38100" dir="2700000" algn="tl">
                    <a:srgbClr val="000000">
                      <a:alpha val="43137"/>
                    </a:srgbClr>
                  </a:outerShdw>
                </a:effectLst>
                <a:cs typeface="Badr" panose="00000400000000000000" pitchFamily="2" charset="-78"/>
              </a:rPr>
              <a:t>زيديه:</a:t>
            </a:r>
            <a:r>
              <a:rPr lang="fa-IR" sz="2000" b="1" dirty="0" smtClean="0">
                <a:cs typeface="Badr" panose="00000400000000000000" pitchFamily="2" charset="-78"/>
              </a:rPr>
              <a:t> </a:t>
            </a:r>
            <a:r>
              <a:rPr lang="fa-IR" sz="2000" b="1" dirty="0">
                <a:cs typeface="Badr" panose="00000400000000000000" pitchFamily="2" charset="-78"/>
              </a:rPr>
              <a:t>معتقدان به </a:t>
            </a:r>
            <a:r>
              <a:rPr lang="fa-IR" sz="2000" b="1" dirty="0" smtClean="0">
                <a:cs typeface="Badr" panose="00000400000000000000" pitchFamily="2" charset="-78"/>
              </a:rPr>
              <a:t>امامت زيد بن علي بن حسين بن علي بن ابي طالب ع</a:t>
            </a:r>
          </a:p>
          <a:p>
            <a:r>
              <a:rPr lang="fa-IR" sz="2000" b="1" dirty="0" smtClean="0">
                <a:solidFill>
                  <a:srgbClr val="FF0000"/>
                </a:solidFill>
                <a:effectLst>
                  <a:outerShdw blurRad="38100" dist="38100" dir="2700000" algn="tl">
                    <a:srgbClr val="000000">
                      <a:alpha val="43137"/>
                    </a:srgbClr>
                  </a:outerShdw>
                </a:effectLst>
                <a:cs typeface="Badr" panose="00000400000000000000" pitchFamily="2" charset="-78"/>
              </a:rPr>
              <a:t>اسماعيليه:</a:t>
            </a:r>
            <a:r>
              <a:rPr lang="fa-IR" sz="2000" b="1" dirty="0" smtClean="0">
                <a:cs typeface="Badr" panose="00000400000000000000" pitchFamily="2" charset="-78"/>
              </a:rPr>
              <a:t> </a:t>
            </a:r>
            <a:r>
              <a:rPr lang="fa-IR" sz="2000" b="1" dirty="0">
                <a:cs typeface="Badr" panose="00000400000000000000" pitchFamily="2" charset="-78"/>
              </a:rPr>
              <a:t>معتقدان به </a:t>
            </a:r>
            <a:r>
              <a:rPr lang="fa-IR" sz="2000" b="1" dirty="0" smtClean="0">
                <a:cs typeface="Badr" panose="00000400000000000000" pitchFamily="2" charset="-78"/>
              </a:rPr>
              <a:t>امامت اسماعيل بن جعفر صادق ع </a:t>
            </a:r>
          </a:p>
          <a:p>
            <a:r>
              <a:rPr lang="fa-IR" sz="2000" b="1" dirty="0" smtClean="0">
                <a:solidFill>
                  <a:srgbClr val="FF0000"/>
                </a:solidFill>
                <a:effectLst>
                  <a:outerShdw blurRad="38100" dist="38100" dir="2700000" algn="tl">
                    <a:srgbClr val="000000">
                      <a:alpha val="43137"/>
                    </a:srgbClr>
                  </a:outerShdw>
                </a:effectLst>
                <a:cs typeface="Badr" panose="00000400000000000000" pitchFamily="2" charset="-78"/>
              </a:rPr>
              <a:t>غلات:</a:t>
            </a:r>
            <a:r>
              <a:rPr lang="fa-IR" sz="2000" b="1" dirty="0" smtClean="0">
                <a:cs typeface="Badr" panose="00000400000000000000" pitchFamily="2" charset="-78"/>
              </a:rPr>
              <a:t> </a:t>
            </a:r>
            <a:r>
              <a:rPr lang="fa-IR" sz="2000" b="1" dirty="0">
                <a:cs typeface="Badr" panose="00000400000000000000" pitchFamily="2" charset="-78"/>
              </a:rPr>
              <a:t>معتقدان به </a:t>
            </a:r>
            <a:r>
              <a:rPr lang="fa-IR" sz="2000" b="1" dirty="0" smtClean="0">
                <a:cs typeface="Badr" panose="00000400000000000000" pitchFamily="2" charset="-78"/>
              </a:rPr>
              <a:t>الوهيت امام علي ع (چنين اعتقادي آنان را از دايره اسلام خارج مي کند چه رسد به تشيع) </a:t>
            </a:r>
            <a:endParaRPr lang="fa-IR" sz="2000" b="1" dirty="0">
              <a:cs typeface="Badr" panose="00000400000000000000" pitchFamily="2" charset="-78"/>
            </a:endParaRPr>
          </a:p>
          <a:p>
            <a:endParaRPr lang="fa-IR" sz="2000" b="1" dirty="0">
              <a:cs typeface="Badr" panose="00000400000000000000" pitchFamily="2" charset="-78"/>
            </a:endParaRPr>
          </a:p>
          <a:p>
            <a:endParaRPr lang="fa-IR" sz="2000" b="1" dirty="0">
              <a:cs typeface="Badr" panose="00000400000000000000" pitchFamily="2" charset="-78"/>
            </a:endParaRPr>
          </a:p>
          <a:p>
            <a:endParaRPr lang="fa-IR" sz="2000" b="1" dirty="0">
              <a:cs typeface="Badr" panose="00000400000000000000" pitchFamily="2" charset="-78"/>
            </a:endParaRPr>
          </a:p>
          <a:p>
            <a:endParaRPr lang="fa-IR" sz="2000" b="1" dirty="0">
              <a:cs typeface="Badr"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زيديه:شخصيت زيدبن علي و فرزندانش</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a:bodyPr>
          <a:lstStyle/>
          <a:p>
            <a:pPr marL="0" indent="0">
              <a:buNone/>
            </a:pPr>
            <a:r>
              <a:rPr lang="fa-IR" sz="2000" b="1" dirty="0" smtClean="0">
                <a:solidFill>
                  <a:srgbClr val="FF0000"/>
                </a:solidFill>
                <a:effectLst>
                  <a:outerShdw blurRad="38100" dist="38100" dir="2700000" algn="tl">
                    <a:srgbClr val="000000">
                      <a:alpha val="43137"/>
                    </a:srgbClr>
                  </a:outerShdw>
                </a:effectLst>
                <a:cs typeface="Badr" panose="00000400000000000000" pitchFamily="2" charset="-78"/>
              </a:rPr>
              <a:t>زيد:</a:t>
            </a:r>
            <a:r>
              <a:rPr lang="fa-IR" sz="2000" b="1" dirty="0" smtClean="0">
                <a:cs typeface="Badr" panose="00000400000000000000" pitchFamily="2" charset="-78"/>
              </a:rPr>
              <a:t> فرزند امام سجاد ع</a:t>
            </a:r>
          </a:p>
          <a:p>
            <a:r>
              <a:rPr lang="fa-IR" sz="2000" b="1" dirty="0" smtClean="0">
                <a:cs typeface="Badr" panose="00000400000000000000" pitchFamily="2" charset="-78"/>
              </a:rPr>
              <a:t>شهادت در اثر قيام عليه هشام بن حکم اموي در سال 120 هـ</a:t>
            </a:r>
          </a:p>
          <a:p>
            <a:r>
              <a:rPr lang="fa-IR" sz="2000" b="1" dirty="0">
                <a:cs typeface="Badr" panose="00000400000000000000" pitchFamily="2" charset="-78"/>
              </a:rPr>
              <a:t>مورد </a:t>
            </a:r>
            <a:r>
              <a:rPr lang="fa-IR" sz="2000" b="1" dirty="0" smtClean="0">
                <a:cs typeface="Badr" panose="00000400000000000000" pitchFamily="2" charset="-78"/>
              </a:rPr>
              <a:t>ستايش </a:t>
            </a:r>
            <a:r>
              <a:rPr lang="fa-IR" sz="2000" b="1" dirty="0">
                <a:cs typeface="Badr" panose="00000400000000000000" pitchFamily="2" charset="-78"/>
              </a:rPr>
              <a:t>ائمه و </a:t>
            </a:r>
            <a:r>
              <a:rPr lang="fa-IR" sz="2000" b="1" dirty="0" smtClean="0">
                <a:cs typeface="Badr" panose="00000400000000000000" pitchFamily="2" charset="-78"/>
              </a:rPr>
              <a:t>علماي شيعه </a:t>
            </a:r>
            <a:r>
              <a:rPr lang="fa-IR" sz="2000" b="1" dirty="0">
                <a:cs typeface="Badr" panose="00000400000000000000" pitchFamily="2" charset="-78"/>
              </a:rPr>
              <a:t>از </a:t>
            </a:r>
            <a:r>
              <a:rPr lang="fa-IR" sz="2000" b="1" dirty="0" smtClean="0">
                <a:cs typeface="Badr" panose="00000400000000000000" pitchFamily="2" charset="-78"/>
              </a:rPr>
              <a:t>حيث دانش </a:t>
            </a:r>
            <a:r>
              <a:rPr lang="fa-IR" sz="2000" b="1" dirty="0">
                <a:cs typeface="Badr" panose="00000400000000000000" pitchFamily="2" charset="-78"/>
              </a:rPr>
              <a:t>، تقوا و </a:t>
            </a:r>
            <a:r>
              <a:rPr lang="fa-IR" sz="2000" b="1" dirty="0" smtClean="0">
                <a:cs typeface="Badr" panose="00000400000000000000" pitchFamily="2" charset="-78"/>
              </a:rPr>
              <a:t>شجاعت</a:t>
            </a:r>
          </a:p>
          <a:p>
            <a:r>
              <a:rPr lang="fa-IR" sz="2000" b="1" dirty="0">
                <a:cs typeface="Badr" panose="00000400000000000000" pitchFamily="2" charset="-78"/>
              </a:rPr>
              <a:t>مدعى امامت نبود و به امامت پدر، برادر و پسر برادرش اعتقاد داشت </a:t>
            </a:r>
            <a:endParaRPr lang="fa-IR" sz="2000" b="1" dirty="0" smtClean="0">
              <a:cs typeface="Badr" panose="00000400000000000000" pitchFamily="2" charset="-78"/>
            </a:endParaRPr>
          </a:p>
          <a:p>
            <a:r>
              <a:rPr lang="fa-IR" sz="2000" b="1" dirty="0" smtClean="0">
                <a:cs typeface="Badr" panose="00000400000000000000" pitchFamily="2" charset="-78"/>
              </a:rPr>
              <a:t>قيام </a:t>
            </a:r>
            <a:r>
              <a:rPr lang="fa-IR" sz="2000" b="1" dirty="0">
                <a:cs typeface="Badr" panose="00000400000000000000" pitchFamily="2" charset="-78"/>
              </a:rPr>
              <a:t>با اجازه امام </a:t>
            </a:r>
            <a:r>
              <a:rPr lang="fa-IR" sz="2000" b="1" dirty="0" smtClean="0">
                <a:cs typeface="Badr" panose="00000400000000000000" pitchFamily="2" charset="-78"/>
              </a:rPr>
              <a:t>زمانش</a:t>
            </a:r>
          </a:p>
          <a:p>
            <a:r>
              <a:rPr lang="fa-IR" sz="2000" b="1" dirty="0" smtClean="0">
                <a:cs typeface="Badr" panose="00000400000000000000" pitchFamily="2" charset="-78"/>
              </a:rPr>
              <a:t>شاگرد پدر و برادرش بود</a:t>
            </a:r>
          </a:p>
          <a:p>
            <a:pPr marL="0" indent="0">
              <a:buNone/>
            </a:pPr>
            <a:r>
              <a:rPr lang="fa-IR" sz="2000" b="1" dirty="0" smtClean="0">
                <a:solidFill>
                  <a:srgbClr val="FF0000"/>
                </a:solidFill>
                <a:cs typeface="Badr" panose="00000400000000000000" pitchFamily="2" charset="-78"/>
              </a:rPr>
              <a:t>انگيزه قيام زيد بن علي </a:t>
            </a:r>
          </a:p>
          <a:p>
            <a:r>
              <a:rPr lang="fa-IR" sz="2000" b="1" dirty="0" smtClean="0">
                <a:cs typeface="Badr" panose="00000400000000000000" pitchFamily="2" charset="-78"/>
              </a:rPr>
              <a:t>امر به معروف و نهي از منکر</a:t>
            </a:r>
          </a:p>
          <a:p>
            <a:r>
              <a:rPr lang="fa-IR" sz="2000" b="1" dirty="0" smtClean="0">
                <a:cs typeface="Badr" panose="00000400000000000000" pitchFamily="2" charset="-78"/>
              </a:rPr>
              <a:t>انتقام خون امام حسين ع</a:t>
            </a:r>
          </a:p>
          <a:p>
            <a:r>
              <a:rPr lang="fa-IR" sz="2000" b="1" dirty="0" smtClean="0">
                <a:cs typeface="Badr" panose="00000400000000000000" pitchFamily="2" charset="-78"/>
              </a:rPr>
              <a:t>تشکيل حکومت براي امامان شيعه</a:t>
            </a:r>
          </a:p>
        </p:txBody>
      </p:sp>
    </p:spTree>
    <p:extLst>
      <p:ext uri="{BB962C8B-B14F-4D97-AF65-F5344CB8AC3E}">
        <p14:creationId xmlns:p14="http://schemas.microsoft.com/office/powerpoint/2010/main" val="174021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ox(i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زيديه:شخصيت زيدبن علي و فرزندانش</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fontScale="92500" lnSpcReduction="10000"/>
          </a:bodyPr>
          <a:lstStyle/>
          <a:p>
            <a:pPr marL="0" indent="0">
              <a:buNone/>
            </a:pPr>
            <a:r>
              <a:rPr lang="fa-IR" sz="2000" b="1" dirty="0" smtClean="0">
                <a:solidFill>
                  <a:srgbClr val="FF0000"/>
                </a:solidFill>
                <a:effectLst>
                  <a:outerShdw blurRad="38100" dist="38100" dir="2700000" algn="tl">
                    <a:srgbClr val="000000">
                      <a:alpha val="43137"/>
                    </a:srgbClr>
                  </a:outerShdw>
                </a:effectLst>
                <a:cs typeface="Badr" panose="00000400000000000000" pitchFamily="2" charset="-78"/>
              </a:rPr>
              <a:t>آيا زيد امامي است؟ </a:t>
            </a:r>
            <a:endParaRPr lang="fa-IR" sz="2000" b="1" dirty="0" smtClean="0">
              <a:cs typeface="Badr" panose="00000400000000000000" pitchFamily="2" charset="-78"/>
            </a:endParaRPr>
          </a:p>
          <a:p>
            <a:pPr marL="0" indent="0">
              <a:buNone/>
            </a:pPr>
            <a:r>
              <a:rPr lang="fa-IR" sz="2000" b="1" dirty="0" smtClean="0">
                <a:cs typeface="Badr" panose="00000400000000000000" pitchFamily="2" charset="-78"/>
              </a:rPr>
              <a:t>فرقه </a:t>
            </a:r>
            <a:r>
              <a:rPr lang="fa-IR" sz="2000" b="1" dirty="0">
                <a:cs typeface="Badr" panose="00000400000000000000" pitchFamily="2" charset="-78"/>
              </a:rPr>
              <a:t>هايى از زيديه گرچه امام على عليه السلام را افضل مردم پس از پيامبر صلى الله عليه و آله مى دانند اما خلافت ابوبكر و عمر را مشروع تلقى مى كنند. دليل آنها جواز خلافت مفضول با وجود افضل است . در كتابهاى فرق و مذاهب ، اهل سنت اين اعتقاد را </a:t>
            </a:r>
            <a:r>
              <a:rPr lang="fa-IR" sz="2000" b="1" dirty="0" smtClean="0">
                <a:cs typeface="Badr" panose="00000400000000000000" pitchFamily="2" charset="-78"/>
              </a:rPr>
              <a:t>(به خاطر برخي گزارشهاي تاريخي) به </a:t>
            </a:r>
            <a:r>
              <a:rPr lang="fa-IR" sz="2000" b="1" dirty="0">
                <a:cs typeface="Badr" panose="00000400000000000000" pitchFamily="2" charset="-78"/>
              </a:rPr>
              <a:t>زيد نسبت مى دهند</a:t>
            </a:r>
          </a:p>
          <a:p>
            <a:pPr marL="0" indent="0">
              <a:buNone/>
            </a:pPr>
            <a:r>
              <a:rPr lang="fa-IR" sz="2000" b="1" dirty="0" smtClean="0">
                <a:cs typeface="Badr" panose="00000400000000000000" pitchFamily="2" charset="-78"/>
              </a:rPr>
              <a:t>نقل ابن اثير در الکامل في التاريخ: </a:t>
            </a:r>
            <a:r>
              <a:rPr lang="fa-IR" sz="2000" b="1" dirty="0">
                <a:cs typeface="Badr" panose="00000400000000000000" pitchFamily="2" charset="-78"/>
              </a:rPr>
              <a:t>پس از خروج زيد جماعتى از سران بيعت كنندگان با زيد، نظر او را درباره ابوبكر و عمر جويا شدند. </a:t>
            </a:r>
          </a:p>
          <a:p>
            <a:pPr marL="0" indent="0">
              <a:buNone/>
            </a:pPr>
            <a:r>
              <a:rPr lang="fa-IR" sz="2000" b="1" dirty="0">
                <a:cs typeface="Badr" panose="00000400000000000000" pitchFamily="2" charset="-78"/>
              </a:rPr>
              <a:t>زيد در پاسخ گفت : خداوند آن دو را رحمت كند، من از اهل بيتم چيزى جز نيكى درباره آنها نشنيدم، بيشترين چيزى كه در اينجا وجود دارد اين است كه ما نسبت به خلافت از همه مردم سزاوارتر بوديم ولى ما را از آن محروم كردند و اين عمل به نظر ما باعث كفر آنها نمى شود و آنها به عدالت و بر طبق كتاب و سنت رفتار كردند.</a:t>
            </a:r>
          </a:p>
          <a:p>
            <a:pPr marL="0" indent="0">
              <a:buNone/>
            </a:pPr>
            <a:r>
              <a:rPr lang="fa-IR" sz="2000" b="1" dirty="0">
                <a:cs typeface="Badr" panose="00000400000000000000" pitchFamily="2" charset="-78"/>
              </a:rPr>
              <a:t>بيعت كنندگان پرسيدند: اگر آن دو ظالم نبودند، اگر آن دو ظالم نبودند، پس اينها (بنى اميه) نيز ظالم نيستند. </a:t>
            </a:r>
          </a:p>
          <a:p>
            <a:pPr marL="0" indent="0">
              <a:buNone/>
            </a:pPr>
            <a:r>
              <a:rPr lang="fa-IR" sz="2000" b="1" dirty="0">
                <a:cs typeface="Badr" panose="00000400000000000000" pitchFamily="2" charset="-78"/>
              </a:rPr>
              <a:t>زيد در پاسخ گفت : اينها مثل آن دو نيستند. اينان به ما و به شما و به خودشان ظلم مى كنند و من شما را به كتاب خدا و سنت پيامبر صلى الله عليه و آله ، بر پا داشتن سنتها و از ميان بردن بدعتها دعوت مى كنم . اگر اجابت كرديد، به سعادت مى رسيد و الا من وكيل و سرپرست شما نيستم .در اين حال گروهى از زيد جدا شدند و بيعتش را شكستند.</a:t>
            </a:r>
          </a:p>
          <a:p>
            <a:pPr marL="0" indent="0">
              <a:buNone/>
            </a:pPr>
            <a:r>
              <a:rPr lang="fa-IR" sz="2000" b="1" dirty="0" smtClean="0">
                <a:cs typeface="Badr" panose="00000400000000000000" pitchFamily="2" charset="-78"/>
              </a:rPr>
              <a:t>ابن اثير، الكامل </a:t>
            </a:r>
            <a:r>
              <a:rPr lang="fa-IR" sz="2000" b="1" dirty="0">
                <a:cs typeface="Badr" panose="00000400000000000000" pitchFamily="2" charset="-78"/>
              </a:rPr>
              <a:t>فى التاريخ ، ج 5، ص 242،243</a:t>
            </a:r>
            <a:r>
              <a:rPr lang="fa-IR" sz="2000" b="1" dirty="0" smtClean="0">
                <a:cs typeface="Badr" panose="00000400000000000000" pitchFamily="2" charset="-78"/>
              </a:rPr>
              <a:t>.</a:t>
            </a:r>
            <a:endParaRPr lang="fa-IR" sz="2000" b="1" dirty="0">
              <a:cs typeface="Badr" panose="00000400000000000000" pitchFamily="2" charset="-78"/>
            </a:endParaRPr>
          </a:p>
        </p:txBody>
      </p:sp>
    </p:spTree>
    <p:extLst>
      <p:ext uri="{BB962C8B-B14F-4D97-AF65-F5344CB8AC3E}">
        <p14:creationId xmlns:p14="http://schemas.microsoft.com/office/powerpoint/2010/main" val="43324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زيديه:شخصيت زيدبن علي و فرزندانش</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a:bodyPr>
          <a:lstStyle/>
          <a:p>
            <a:pPr marL="0" indent="0">
              <a:buNone/>
            </a:pPr>
            <a:r>
              <a:rPr lang="fa-IR" sz="2000" b="1" dirty="0" smtClean="0">
                <a:solidFill>
                  <a:srgbClr val="FF0000"/>
                </a:solidFill>
                <a:effectLst>
                  <a:outerShdw blurRad="38100" dist="38100" dir="2700000" algn="tl">
                    <a:srgbClr val="000000">
                      <a:alpha val="43137"/>
                    </a:srgbClr>
                  </a:outerShdw>
                </a:effectLst>
                <a:cs typeface="Badr" panose="00000400000000000000" pitchFamily="2" charset="-78"/>
              </a:rPr>
              <a:t>آيا زيد امامي است؟  تحليل گزارش تاريخي پيش گفته:</a:t>
            </a:r>
            <a:endParaRPr lang="fa-IR" sz="2000" b="1" dirty="0" smtClean="0">
              <a:cs typeface="Badr" panose="00000400000000000000" pitchFamily="2" charset="-78"/>
            </a:endParaRPr>
          </a:p>
          <a:p>
            <a:pPr marL="0" indent="0">
              <a:buNone/>
            </a:pPr>
            <a:r>
              <a:rPr lang="fa-IR" sz="2000" b="1" dirty="0">
                <a:cs typeface="Badr" panose="00000400000000000000" pitchFamily="2" charset="-78"/>
              </a:rPr>
              <a:t>اگر اين گزارش واقعى باشد، مهمترين نكته اى كه مى توان از آن استفاده كرد تفاوت ميان ابوبكر و عمر با بنى اميه است . در اين نقل ، زيد خلافت را حق خاندان خود مى داند و محروم كردن امام على عليه السلام از خلافت را باعث كفر نمى داند. اما از اينكه كارى كفرآميز نيست ، نمى توان نتيجه گرفت كه آن كار صحيح است و در نتيجه خلافت مفضول با وجود افضل صحيح و مشروع است . </a:t>
            </a:r>
            <a:endParaRPr lang="fa-IR" sz="2000" b="1" dirty="0" smtClean="0">
              <a:cs typeface="Badr" panose="00000400000000000000" pitchFamily="2" charset="-78"/>
            </a:endParaRPr>
          </a:p>
          <a:p>
            <a:pPr marL="0" indent="0">
              <a:buNone/>
            </a:pPr>
            <a:r>
              <a:rPr lang="fa-IR" sz="2000" b="1" dirty="0" smtClean="0">
                <a:cs typeface="Badr" panose="00000400000000000000" pitchFamily="2" charset="-78"/>
              </a:rPr>
              <a:t>به </a:t>
            </a:r>
            <a:r>
              <a:rPr lang="fa-IR" sz="2000" b="1" dirty="0">
                <a:cs typeface="Badr" panose="00000400000000000000" pitchFamily="2" charset="-78"/>
              </a:rPr>
              <a:t>نظر مى رسد هدف اصلى زيد در پاسخش اين بود كه در بحبوحه جهاد بر ضد بنى اميه مسائل اختلافى ديگر مطرح نشود. او مى خواست تفاوت فاحش بنى اميه را با دو خليفه اول بيان كرده و از اين راه قيام خويش بر ضد بنى اميه را توجيه كند. </a:t>
            </a:r>
            <a:endParaRPr lang="fa-IR" sz="2000" b="1" dirty="0" smtClean="0">
              <a:cs typeface="Badr" panose="00000400000000000000" pitchFamily="2" charset="-78"/>
            </a:endParaRPr>
          </a:p>
          <a:p>
            <a:pPr marL="0" indent="0">
              <a:buNone/>
            </a:pPr>
            <a:r>
              <a:rPr lang="fa-IR" sz="2000" b="1" dirty="0" smtClean="0">
                <a:solidFill>
                  <a:srgbClr val="FF0000"/>
                </a:solidFill>
                <a:cs typeface="Badr" panose="00000400000000000000" pitchFamily="2" charset="-78"/>
              </a:rPr>
              <a:t>با </a:t>
            </a:r>
            <a:r>
              <a:rPr lang="fa-IR" sz="2000" b="1" dirty="0">
                <a:solidFill>
                  <a:srgbClr val="FF0000"/>
                </a:solidFill>
                <a:cs typeface="Badr" panose="00000400000000000000" pitchFamily="2" charset="-78"/>
              </a:rPr>
              <a:t>چنين گزارشهايى نمى توان روايات صحيح و متعددى كه زيد را از اماميه مى دانند، رد كرد.</a:t>
            </a:r>
          </a:p>
        </p:txBody>
      </p:sp>
    </p:spTree>
    <p:extLst>
      <p:ext uri="{BB962C8B-B14F-4D97-AF65-F5344CB8AC3E}">
        <p14:creationId xmlns:p14="http://schemas.microsoft.com/office/powerpoint/2010/main" val="287286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زيديه:شخصيت زيدبن علي </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a:bodyPr>
          <a:lstStyle/>
          <a:p>
            <a:pPr marL="0" indent="0">
              <a:buNone/>
            </a:pPr>
            <a:r>
              <a:rPr lang="fa-IR" sz="2400" b="1" dirty="0" smtClean="0">
                <a:solidFill>
                  <a:srgbClr val="FF0000"/>
                </a:solidFill>
                <a:cs typeface="Badr" panose="00000400000000000000" pitchFamily="2" charset="-78"/>
              </a:rPr>
              <a:t>علت تصور برخي مبني بر اختلاف زيد با برادرش جعفر صادق ع:</a:t>
            </a:r>
          </a:p>
          <a:p>
            <a:pPr marL="0" indent="0">
              <a:buNone/>
            </a:pPr>
            <a:r>
              <a:rPr lang="fa-IR" sz="2400" b="1" dirty="0">
                <a:cs typeface="Badr" panose="00000400000000000000" pitchFamily="2" charset="-78"/>
              </a:rPr>
              <a:t>چون </a:t>
            </a:r>
            <a:r>
              <a:rPr lang="fa-IR" sz="2400" b="1" dirty="0" smtClean="0">
                <a:cs typeface="Badr" panose="00000400000000000000" pitchFamily="2" charset="-78"/>
              </a:rPr>
              <a:t>امام صادق ع قيام </a:t>
            </a:r>
            <a:r>
              <a:rPr lang="fa-IR" sz="2400" b="1" dirty="0">
                <a:cs typeface="Badr" panose="00000400000000000000" pitchFamily="2" charset="-78"/>
              </a:rPr>
              <a:t>علنى نكرد و زيد اين كار را انجام داد، گروهى (</a:t>
            </a:r>
            <a:r>
              <a:rPr lang="fa-IR" sz="2400" b="1" dirty="0" smtClean="0">
                <a:cs typeface="Badr" panose="00000400000000000000" pitchFamily="2" charset="-78"/>
              </a:rPr>
              <a:t>زيديه) </a:t>
            </a:r>
            <a:r>
              <a:rPr lang="fa-IR" sz="2400" b="1" dirty="0">
                <a:cs typeface="Badr" panose="00000400000000000000" pitchFamily="2" charset="-78"/>
              </a:rPr>
              <a:t>گمان كردند ميان اين دو اختلاف وجود دارد، در نتيجه با اين اعتقاد كه امام بايد قيام كند، زيد را امام </a:t>
            </a:r>
            <a:r>
              <a:rPr lang="fa-IR" sz="2400" b="1" dirty="0" smtClean="0">
                <a:cs typeface="Badr" panose="00000400000000000000" pitchFamily="2" charset="-78"/>
              </a:rPr>
              <a:t>دانسته، </a:t>
            </a:r>
            <a:r>
              <a:rPr lang="fa-IR" sz="2400" b="1" dirty="0">
                <a:cs typeface="Badr" panose="00000400000000000000" pitchFamily="2" charset="-78"/>
              </a:rPr>
              <a:t>منكر امامت امام صادق عليه السلام شدند. در حالى كه زيد </a:t>
            </a:r>
            <a:r>
              <a:rPr lang="fa-IR" sz="2400" b="1" dirty="0" smtClean="0">
                <a:cs typeface="Badr" panose="00000400000000000000" pitchFamily="2" charset="-78"/>
              </a:rPr>
              <a:t>معتقد </a:t>
            </a:r>
            <a:r>
              <a:rPr lang="fa-IR" sz="2400" b="1" dirty="0">
                <a:cs typeface="Badr" panose="00000400000000000000" pitchFamily="2" charset="-78"/>
              </a:rPr>
              <a:t>به امامت حضرت صادق عليه السلام </a:t>
            </a:r>
            <a:r>
              <a:rPr lang="fa-IR" sz="2400" b="1" dirty="0" smtClean="0">
                <a:cs typeface="Badr" panose="00000400000000000000" pitchFamily="2" charset="-78"/>
              </a:rPr>
              <a:t>بود</a:t>
            </a:r>
          </a:p>
          <a:p>
            <a:pPr marL="0" indent="0">
              <a:buNone/>
            </a:pPr>
            <a:r>
              <a:rPr lang="fa-IR" sz="2400" b="1" dirty="0" smtClean="0">
                <a:cs typeface="Badr" panose="00000400000000000000" pitchFamily="2" charset="-78"/>
              </a:rPr>
              <a:t>عدم </a:t>
            </a:r>
            <a:r>
              <a:rPr lang="fa-IR" sz="2400" b="1" dirty="0">
                <a:cs typeface="Badr" panose="00000400000000000000" pitchFamily="2" charset="-78"/>
              </a:rPr>
              <a:t>قيام امام </a:t>
            </a:r>
            <a:r>
              <a:rPr lang="fa-IR" sz="2400" b="1" dirty="0" smtClean="0">
                <a:cs typeface="Badr" panose="00000400000000000000" pitchFamily="2" charset="-78"/>
              </a:rPr>
              <a:t>صادق ع به </a:t>
            </a:r>
            <a:r>
              <a:rPr lang="fa-IR" sz="2400" b="1" dirty="0">
                <a:cs typeface="Badr" panose="00000400000000000000" pitchFamily="2" charset="-78"/>
              </a:rPr>
              <a:t>جهت رعايت </a:t>
            </a:r>
            <a:r>
              <a:rPr lang="fa-IR" sz="2400" b="1" dirty="0" smtClean="0">
                <a:cs typeface="Badr" panose="00000400000000000000" pitchFamily="2" charset="-78"/>
              </a:rPr>
              <a:t>تدبير </a:t>
            </a:r>
            <a:r>
              <a:rPr lang="fa-IR" sz="2400" b="1" dirty="0">
                <a:cs typeface="Badr" panose="00000400000000000000" pitchFamily="2" charset="-78"/>
              </a:rPr>
              <a:t>و مصلحت بوده </a:t>
            </a:r>
            <a:r>
              <a:rPr lang="fa-IR" sz="2400" b="1" dirty="0" smtClean="0">
                <a:cs typeface="Badr" panose="00000400000000000000" pitchFamily="2" charset="-78"/>
              </a:rPr>
              <a:t>است. </a:t>
            </a:r>
          </a:p>
          <a:p>
            <a:pPr marL="0" indent="0">
              <a:buNone/>
            </a:pPr>
            <a:r>
              <a:rPr lang="fa-IR" sz="2000" b="1" dirty="0" smtClean="0">
                <a:solidFill>
                  <a:srgbClr val="FF0000"/>
                </a:solidFill>
                <a:cs typeface="Badr" panose="00000400000000000000" pitchFamily="2" charset="-78"/>
              </a:rPr>
              <a:t>خزاز </a:t>
            </a:r>
            <a:r>
              <a:rPr lang="fa-IR" sz="2000" b="1" dirty="0">
                <a:solidFill>
                  <a:srgbClr val="FF0000"/>
                </a:solidFill>
                <a:cs typeface="Badr" panose="00000400000000000000" pitchFamily="2" charset="-78"/>
              </a:rPr>
              <a:t>قمى، كفاية الاثر، ص </a:t>
            </a:r>
            <a:r>
              <a:rPr lang="fa-IR" sz="2000" b="1" dirty="0" smtClean="0">
                <a:solidFill>
                  <a:srgbClr val="FF0000"/>
                </a:solidFill>
                <a:cs typeface="Badr" panose="00000400000000000000" pitchFamily="2" charset="-78"/>
              </a:rPr>
              <a:t>295-302 :</a:t>
            </a:r>
          </a:p>
          <a:p>
            <a:pPr marL="0" indent="0">
              <a:buNone/>
            </a:pPr>
            <a:r>
              <a:rPr lang="fa-IR" sz="2000" b="1" dirty="0" smtClean="0">
                <a:cs typeface="Badr" panose="00000400000000000000" pitchFamily="2" charset="-78"/>
              </a:rPr>
              <a:t>امام </a:t>
            </a:r>
            <a:r>
              <a:rPr lang="fa-IR" sz="2000" b="1" dirty="0">
                <a:cs typeface="Badr" panose="00000400000000000000" pitchFamily="2" charset="-78"/>
              </a:rPr>
              <a:t>صادق عليه </a:t>
            </a:r>
            <a:r>
              <a:rPr lang="fa-IR" sz="2000" b="1" dirty="0" smtClean="0">
                <a:cs typeface="Badr" panose="00000400000000000000" pitchFamily="2" charset="-78"/>
              </a:rPr>
              <a:t>السلام: اگر </a:t>
            </a:r>
            <a:r>
              <a:rPr lang="fa-IR" sz="2000" b="1" dirty="0">
                <a:cs typeface="Badr" panose="00000400000000000000" pitchFamily="2" charset="-78"/>
              </a:rPr>
              <a:t>زيد موفق مى شد، به عهد خود وفا مى كرد (و حكومت را به امام واگذار مى كرد) </a:t>
            </a:r>
            <a:r>
              <a:rPr lang="fa-IR" sz="2000" b="1" dirty="0" smtClean="0">
                <a:cs typeface="Badr" panose="00000400000000000000" pitchFamily="2" charset="-78"/>
              </a:rPr>
              <a:t>انگيزه </a:t>
            </a:r>
            <a:r>
              <a:rPr lang="fa-IR" sz="2000" b="1" dirty="0">
                <a:cs typeface="Badr" panose="00000400000000000000" pitchFamily="2" charset="-78"/>
              </a:rPr>
              <a:t>او از اين </a:t>
            </a:r>
            <a:r>
              <a:rPr lang="fa-IR" sz="2000" b="1" dirty="0" smtClean="0">
                <a:cs typeface="Badr" panose="00000400000000000000" pitchFamily="2" charset="-78"/>
              </a:rPr>
              <a:t>قيام، </a:t>
            </a:r>
            <a:r>
              <a:rPr lang="fa-IR" sz="2000" b="1" dirty="0">
                <a:cs typeface="Badr" panose="00000400000000000000" pitchFamily="2" charset="-78"/>
              </a:rPr>
              <a:t>رضايت آل محمد بود و مقصود او از آل محمد، من بودم .</a:t>
            </a:r>
          </a:p>
        </p:txBody>
      </p:sp>
    </p:spTree>
    <p:extLst>
      <p:ext uri="{BB962C8B-B14F-4D97-AF65-F5344CB8AC3E}">
        <p14:creationId xmlns:p14="http://schemas.microsoft.com/office/powerpoint/2010/main" val="231770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 مذهب زيديه</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a:bodyPr>
          <a:lstStyle/>
          <a:p>
            <a:pPr marL="0" indent="0">
              <a:buNone/>
            </a:pPr>
            <a:r>
              <a:rPr lang="fa-IR" sz="2400" b="1" dirty="0" smtClean="0">
                <a:solidFill>
                  <a:srgbClr val="FF0000"/>
                </a:solidFill>
                <a:cs typeface="Badr" panose="00000400000000000000" pitchFamily="2" charset="-78"/>
              </a:rPr>
              <a:t>نحوه </a:t>
            </a:r>
            <a:r>
              <a:rPr lang="fa-IR" sz="2400" b="1" dirty="0">
                <a:solidFill>
                  <a:srgbClr val="FF0000"/>
                </a:solidFill>
                <a:cs typeface="Badr" panose="00000400000000000000" pitchFamily="2" charset="-78"/>
              </a:rPr>
              <a:t>به وجود آمدن مذهب </a:t>
            </a:r>
            <a:r>
              <a:rPr lang="fa-IR" sz="2400" b="1" dirty="0" smtClean="0">
                <a:solidFill>
                  <a:srgbClr val="FF0000"/>
                </a:solidFill>
                <a:cs typeface="Badr" panose="00000400000000000000" pitchFamily="2" charset="-78"/>
              </a:rPr>
              <a:t>زيديه</a:t>
            </a:r>
            <a:r>
              <a:rPr lang="fa-IR" sz="2400" b="1" dirty="0">
                <a:solidFill>
                  <a:srgbClr val="FF0000"/>
                </a:solidFill>
                <a:cs typeface="Badr" panose="00000400000000000000" pitchFamily="2" charset="-78"/>
              </a:rPr>
              <a:t>:</a:t>
            </a:r>
          </a:p>
          <a:p>
            <a:pPr marL="0" indent="0">
              <a:buNone/>
            </a:pPr>
            <a:r>
              <a:rPr lang="fa-IR" sz="2400" b="1" dirty="0">
                <a:cs typeface="Badr" panose="00000400000000000000" pitchFamily="2" charset="-78"/>
              </a:rPr>
              <a:t>تنظيم عقايد و احكام زيديه به دست دانشمندان </a:t>
            </a:r>
            <a:r>
              <a:rPr lang="fa-IR" sz="2400" b="1" dirty="0" smtClean="0">
                <a:cs typeface="Badr" panose="00000400000000000000" pitchFamily="2" charset="-78"/>
              </a:rPr>
              <a:t>زيديه </a:t>
            </a:r>
            <a:r>
              <a:rPr lang="fa-IR" sz="2400" b="1" dirty="0">
                <a:cs typeface="Badr" panose="00000400000000000000" pitchFamily="2" charset="-78"/>
              </a:rPr>
              <a:t>پس از زيد</a:t>
            </a:r>
          </a:p>
          <a:p>
            <a:pPr marL="0" indent="0">
              <a:buNone/>
            </a:pPr>
            <a:r>
              <a:rPr lang="fa-IR" sz="2400" b="1" dirty="0">
                <a:solidFill>
                  <a:srgbClr val="FF0000"/>
                </a:solidFill>
                <a:cs typeface="Badr" panose="00000400000000000000" pitchFamily="2" charset="-78"/>
              </a:rPr>
              <a:t>چارچوب </a:t>
            </a:r>
            <a:r>
              <a:rPr lang="fa-IR" sz="2400" b="1" dirty="0" smtClean="0">
                <a:solidFill>
                  <a:srgbClr val="FF0000"/>
                </a:solidFill>
                <a:cs typeface="Badr" panose="00000400000000000000" pitchFamily="2" charset="-78"/>
              </a:rPr>
              <a:t>فقهي </a:t>
            </a:r>
            <a:r>
              <a:rPr lang="fa-IR" sz="2400" b="1" dirty="0">
                <a:solidFill>
                  <a:srgbClr val="FF0000"/>
                </a:solidFill>
                <a:cs typeface="Badr" panose="00000400000000000000" pitchFamily="2" charset="-78"/>
              </a:rPr>
              <a:t>و </a:t>
            </a:r>
            <a:r>
              <a:rPr lang="fa-IR" sz="2400" b="1" dirty="0" smtClean="0">
                <a:solidFill>
                  <a:srgbClr val="FF0000"/>
                </a:solidFill>
                <a:cs typeface="Badr" panose="00000400000000000000" pitchFamily="2" charset="-78"/>
              </a:rPr>
              <a:t>کلامي </a:t>
            </a:r>
            <a:r>
              <a:rPr lang="fa-IR" sz="2400" b="1" dirty="0">
                <a:solidFill>
                  <a:srgbClr val="FF0000"/>
                </a:solidFill>
                <a:cs typeface="Badr" panose="00000400000000000000" pitchFamily="2" charset="-78"/>
              </a:rPr>
              <a:t>مذهب </a:t>
            </a:r>
            <a:r>
              <a:rPr lang="fa-IR" sz="2400" b="1" dirty="0" smtClean="0">
                <a:solidFill>
                  <a:srgbClr val="FF0000"/>
                </a:solidFill>
                <a:cs typeface="Badr" panose="00000400000000000000" pitchFamily="2" charset="-78"/>
              </a:rPr>
              <a:t>زيديه</a:t>
            </a:r>
            <a:r>
              <a:rPr lang="fa-IR" sz="2400" b="1" dirty="0">
                <a:solidFill>
                  <a:srgbClr val="FF0000"/>
                </a:solidFill>
                <a:cs typeface="Badr" panose="00000400000000000000" pitchFamily="2" charset="-78"/>
              </a:rPr>
              <a:t>:</a:t>
            </a:r>
          </a:p>
          <a:p>
            <a:pPr marL="0" indent="0">
              <a:buNone/>
            </a:pPr>
            <a:r>
              <a:rPr lang="fa-IR" sz="2400" b="1" dirty="0" smtClean="0">
                <a:cs typeface="Badr" panose="00000400000000000000" pitchFamily="2" charset="-78"/>
              </a:rPr>
              <a:t>علي </a:t>
            </a:r>
            <a:r>
              <a:rPr lang="fa-IR" sz="2400" b="1" dirty="0">
                <a:cs typeface="Badr" panose="00000400000000000000" pitchFamily="2" charset="-78"/>
              </a:rPr>
              <a:t>رغم توجه به سيره عملى و نوشته هاى زيد </a:t>
            </a:r>
          </a:p>
          <a:p>
            <a:r>
              <a:rPr lang="fa-IR" sz="2400" b="1" dirty="0">
                <a:cs typeface="Badr" panose="00000400000000000000" pitchFamily="2" charset="-78"/>
              </a:rPr>
              <a:t>در عقايد: </a:t>
            </a:r>
            <a:r>
              <a:rPr lang="fa-IR" sz="2400" b="1" dirty="0" smtClean="0">
                <a:cs typeface="Badr" panose="00000400000000000000" pitchFamily="2" charset="-78"/>
              </a:rPr>
              <a:t>پيروي </a:t>
            </a:r>
            <a:r>
              <a:rPr lang="fa-IR" sz="2400" b="1" dirty="0">
                <a:cs typeface="Badr" panose="00000400000000000000" pitchFamily="2" charset="-78"/>
              </a:rPr>
              <a:t>از معتزله</a:t>
            </a:r>
          </a:p>
          <a:p>
            <a:r>
              <a:rPr lang="fa-IR" sz="2400" b="1" dirty="0">
                <a:cs typeface="Badr" panose="00000400000000000000" pitchFamily="2" charset="-78"/>
              </a:rPr>
              <a:t>در فقه: </a:t>
            </a:r>
            <a:r>
              <a:rPr lang="fa-IR" sz="2400" b="1" dirty="0" smtClean="0">
                <a:cs typeface="Badr" panose="00000400000000000000" pitchFamily="2" charset="-78"/>
              </a:rPr>
              <a:t>پيروي </a:t>
            </a:r>
            <a:r>
              <a:rPr lang="fa-IR" sz="2400" b="1" dirty="0">
                <a:cs typeface="Badr" panose="00000400000000000000" pitchFamily="2" charset="-78"/>
              </a:rPr>
              <a:t>از مكتب ابوحنيفه</a:t>
            </a:r>
          </a:p>
          <a:p>
            <a:pPr marL="0" indent="0">
              <a:buNone/>
            </a:pPr>
            <a:r>
              <a:rPr lang="fa-IR" sz="2400" b="1" dirty="0">
                <a:solidFill>
                  <a:srgbClr val="FF0000"/>
                </a:solidFill>
                <a:cs typeface="Badr" panose="00000400000000000000" pitchFamily="2" charset="-78"/>
              </a:rPr>
              <a:t>عقيده زيديه درباره امامت:</a:t>
            </a:r>
          </a:p>
          <a:p>
            <a:pPr marL="0" indent="0">
              <a:buNone/>
            </a:pPr>
            <a:r>
              <a:rPr lang="fa-IR" sz="2400" b="1" dirty="0">
                <a:cs typeface="Badr" panose="00000400000000000000" pitchFamily="2" charset="-78"/>
              </a:rPr>
              <a:t>پيامبر اكرم صلى الله عليه و آله تنها به امامت امام على و امام حسن و امام حسين عليهما السلام تصريح كرده است (</a:t>
            </a:r>
            <a:r>
              <a:rPr lang="fa-IR" sz="2400" b="1" dirty="0" smtClean="0">
                <a:cs typeface="Badr" panose="00000400000000000000" pitchFamily="2" charset="-78"/>
              </a:rPr>
              <a:t>بنابراين </a:t>
            </a:r>
            <a:r>
              <a:rPr lang="fa-IR" sz="2400" b="1" dirty="0">
                <a:cs typeface="Badr" panose="00000400000000000000" pitchFamily="2" charset="-78"/>
              </a:rPr>
              <a:t>شيعه سه امامى هستند) و پس از اين سه امام، امام كسى است كه شرايطى را احراز كند.</a:t>
            </a:r>
            <a:endParaRPr lang="fa-IR" sz="2000" b="1" dirty="0">
              <a:cs typeface="Badr" panose="00000400000000000000" pitchFamily="2" charset="-78"/>
            </a:endParaRPr>
          </a:p>
        </p:txBody>
      </p:sp>
    </p:spTree>
    <p:extLst>
      <p:ext uri="{BB962C8B-B14F-4D97-AF65-F5344CB8AC3E}">
        <p14:creationId xmlns:p14="http://schemas.microsoft.com/office/powerpoint/2010/main" val="4038573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685800"/>
          </a:xfrm>
          <a:ln w="3175" cap="flat">
            <a:solidFill>
              <a:srgbClr val="0070C0"/>
            </a:solidFill>
            <a:prstDash val="sysDot"/>
            <a:miter lim="800000"/>
          </a:ln>
          <a:effectLst/>
        </p:spPr>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cap="none" spc="50" dirty="0" smtClean="0">
                <a:ln w="11430">
                  <a:noFill/>
                </a:ln>
                <a:solidFill>
                  <a:srgbClr val="EEB500"/>
                </a:solidFill>
                <a:latin typeface="IranNastaliq" pitchFamily="18" charset="0"/>
                <a:cs typeface="IranNastaliq" pitchFamily="18" charset="0"/>
              </a:rPr>
              <a:t>فرق شيعه - زيديه: مذهب زيديه</a:t>
            </a:r>
            <a:endParaRPr lang="en-US" sz="3200" cap="none" spc="50" dirty="0">
              <a:ln w="11430">
                <a:noFill/>
              </a:ln>
              <a:solidFill>
                <a:srgbClr val="EEB500"/>
              </a:solidFill>
              <a:latin typeface="IranNastaliq" pitchFamily="18" charset="0"/>
              <a:cs typeface="IranNastaliq" pitchFamily="18" charset="0"/>
            </a:endParaRPr>
          </a:p>
        </p:txBody>
      </p:sp>
      <p:sp>
        <p:nvSpPr>
          <p:cNvPr id="3" name="Content Placeholder 2"/>
          <p:cNvSpPr>
            <a:spLocks noGrp="1"/>
          </p:cNvSpPr>
          <p:nvPr>
            <p:ph idx="1"/>
          </p:nvPr>
        </p:nvSpPr>
        <p:spPr>
          <a:xfrm>
            <a:off x="533400" y="1295400"/>
            <a:ext cx="8001000" cy="4800600"/>
          </a:xfrm>
        </p:spPr>
        <p:txBody>
          <a:bodyPr>
            <a:normAutofit/>
          </a:bodyPr>
          <a:lstStyle/>
          <a:p>
            <a:pPr marL="0" indent="0">
              <a:buNone/>
            </a:pPr>
            <a:r>
              <a:rPr lang="fa-IR" sz="2400" b="1" dirty="0" smtClean="0">
                <a:solidFill>
                  <a:srgbClr val="FF0000"/>
                </a:solidFill>
                <a:cs typeface="Badr" panose="00000400000000000000" pitchFamily="2" charset="-78"/>
              </a:rPr>
              <a:t>امامان در اعتقاد زيديده:</a:t>
            </a:r>
            <a:endParaRPr lang="fa-IR" sz="2400" b="1" dirty="0">
              <a:solidFill>
                <a:srgbClr val="FF0000"/>
              </a:solidFill>
              <a:cs typeface="Badr" panose="00000400000000000000" pitchFamily="2" charset="-78"/>
            </a:endParaRPr>
          </a:p>
          <a:p>
            <a:r>
              <a:rPr lang="fa-IR" sz="2400" b="1" dirty="0" smtClean="0">
                <a:cs typeface="Badr" panose="00000400000000000000" pitchFamily="2" charset="-78"/>
              </a:rPr>
              <a:t>امامان </a:t>
            </a:r>
            <a:r>
              <a:rPr lang="fa-IR" sz="2400" b="1" dirty="0">
                <a:cs typeface="Badr" panose="00000400000000000000" pitchFamily="2" charset="-78"/>
              </a:rPr>
              <a:t>1 - 3: منصوص از </a:t>
            </a:r>
            <a:r>
              <a:rPr lang="fa-IR" sz="2400" b="1" dirty="0" smtClean="0">
                <a:cs typeface="Badr" panose="00000400000000000000" pitchFamily="2" charset="-78"/>
              </a:rPr>
              <a:t>ناحيه پيامبر </a:t>
            </a:r>
            <a:r>
              <a:rPr lang="fa-IR" sz="2400" b="1" dirty="0">
                <a:cs typeface="Badr" panose="00000400000000000000" pitchFamily="2" charset="-78"/>
              </a:rPr>
              <a:t>اکرم ص: </a:t>
            </a:r>
            <a:r>
              <a:rPr lang="fa-IR" sz="2400" b="1" dirty="0" smtClean="0">
                <a:cs typeface="Badr" panose="00000400000000000000" pitchFamily="2" charset="-78"/>
              </a:rPr>
              <a:t>علي </a:t>
            </a:r>
            <a:r>
              <a:rPr lang="fa-IR" sz="2400" b="1" dirty="0">
                <a:cs typeface="Badr" panose="00000400000000000000" pitchFamily="2" charset="-78"/>
              </a:rPr>
              <a:t>- حسن - </a:t>
            </a:r>
            <a:r>
              <a:rPr lang="fa-IR" sz="2400" b="1" dirty="0" smtClean="0">
                <a:cs typeface="Badr" panose="00000400000000000000" pitchFamily="2" charset="-78"/>
              </a:rPr>
              <a:t>حسين </a:t>
            </a:r>
            <a:r>
              <a:rPr lang="fa-IR" sz="2400" b="1" dirty="0">
                <a:cs typeface="Badr" panose="00000400000000000000" pitchFamily="2" charset="-78"/>
              </a:rPr>
              <a:t>ع </a:t>
            </a:r>
          </a:p>
          <a:p>
            <a:r>
              <a:rPr lang="fa-IR" sz="2400" b="1" dirty="0" smtClean="0">
                <a:cs typeface="Badr" panose="00000400000000000000" pitchFamily="2" charset="-78"/>
              </a:rPr>
              <a:t>امامان چهارم به بعد: </a:t>
            </a:r>
            <a:r>
              <a:rPr lang="fa-IR" sz="2400" b="1" dirty="0">
                <a:cs typeface="Badr" panose="00000400000000000000" pitchFamily="2" charset="-78"/>
              </a:rPr>
              <a:t>هر </a:t>
            </a:r>
            <a:r>
              <a:rPr lang="fa-IR" sz="2400" b="1" dirty="0" smtClean="0">
                <a:cs typeface="Badr" panose="00000400000000000000" pitchFamily="2" charset="-78"/>
              </a:rPr>
              <a:t>کسي </a:t>
            </a:r>
            <a:r>
              <a:rPr lang="fa-IR" sz="2400" b="1" dirty="0">
                <a:cs typeface="Badr" panose="00000400000000000000" pitchFamily="2" charset="-78"/>
              </a:rPr>
              <a:t>که </a:t>
            </a:r>
            <a:r>
              <a:rPr lang="fa-IR" sz="2400" b="1" dirty="0" smtClean="0">
                <a:cs typeface="Badr" panose="00000400000000000000" pitchFamily="2" charset="-78"/>
              </a:rPr>
              <a:t>شرايط خاصي </a:t>
            </a:r>
            <a:r>
              <a:rPr lang="fa-IR" sz="2400" b="1" dirty="0">
                <a:cs typeface="Badr" panose="00000400000000000000" pitchFamily="2" charset="-78"/>
              </a:rPr>
              <a:t>داشته </a:t>
            </a:r>
            <a:r>
              <a:rPr lang="fa-IR" sz="2400" b="1" dirty="0" smtClean="0">
                <a:cs typeface="Badr" panose="00000400000000000000" pitchFamily="2" charset="-78"/>
              </a:rPr>
              <a:t>باشد:</a:t>
            </a:r>
          </a:p>
          <a:p>
            <a:pPr lvl="1"/>
            <a:r>
              <a:rPr lang="fa-IR" b="1" dirty="0" smtClean="0">
                <a:solidFill>
                  <a:srgbClr val="00B050"/>
                </a:solidFill>
                <a:cs typeface="Badr" panose="00000400000000000000" pitchFamily="2" charset="-78"/>
              </a:rPr>
              <a:t>جهاد </a:t>
            </a:r>
            <a:r>
              <a:rPr lang="fa-IR" b="1" dirty="0">
                <a:solidFill>
                  <a:srgbClr val="00B050"/>
                </a:solidFill>
                <a:cs typeface="Badr" panose="00000400000000000000" pitchFamily="2" charset="-78"/>
              </a:rPr>
              <a:t>علنى و مبارزه مسلحانه با ستمگران:</a:t>
            </a:r>
            <a:r>
              <a:rPr lang="fa-IR" b="1" dirty="0">
                <a:cs typeface="Badr" panose="00000400000000000000" pitchFamily="2" charset="-78"/>
              </a:rPr>
              <a:t> چون پس از امام حسين عليه السلام، امام سجاد عليه السلام و ديگر امامان اماميه كه به جهاد علنى نپرداختند، امام </a:t>
            </a:r>
            <a:r>
              <a:rPr lang="fa-IR" b="1" dirty="0" smtClean="0">
                <a:cs typeface="Badr" panose="00000400000000000000" pitchFamily="2" charset="-78"/>
              </a:rPr>
              <a:t>نيستند</a:t>
            </a:r>
            <a:r>
              <a:rPr lang="fa-IR" b="1" dirty="0">
                <a:cs typeface="Badr" panose="00000400000000000000" pitchFamily="2" charset="-78"/>
              </a:rPr>
              <a:t>. در عوض ، آنان زيد بن على ، يحيى بن زيد، محمد بن عبدالله (نفس </a:t>
            </a:r>
            <a:r>
              <a:rPr lang="fa-IR" b="1" dirty="0" smtClean="0">
                <a:cs typeface="Badr" panose="00000400000000000000" pitchFamily="2" charset="-78"/>
              </a:rPr>
              <a:t>زكيه)، </a:t>
            </a:r>
            <a:r>
              <a:rPr lang="fa-IR" b="1" dirty="0">
                <a:cs typeface="Badr" panose="00000400000000000000" pitchFamily="2" charset="-78"/>
              </a:rPr>
              <a:t>ابراهيم بن عبدالله و شهيد فخ و برخى ديگر از فاطميان را كه به جهاد علنى پرداختند، امام هستند.</a:t>
            </a:r>
          </a:p>
          <a:p>
            <a:pPr lvl="1"/>
            <a:r>
              <a:rPr lang="fa-IR" b="1" dirty="0">
                <a:solidFill>
                  <a:srgbClr val="00B050"/>
                </a:solidFill>
                <a:cs typeface="Badr" panose="00000400000000000000" pitchFamily="2" charset="-78"/>
              </a:rPr>
              <a:t>فاطمى بودن:</a:t>
            </a:r>
            <a:r>
              <a:rPr lang="fa-IR" b="1" dirty="0">
                <a:cs typeface="Badr" panose="00000400000000000000" pitchFamily="2" charset="-78"/>
              </a:rPr>
              <a:t> كسى كه از طريق پدر به امام حسن و امام حسين عليهما السلام كه فرزندان حضرت فاطمه عليه السلام هستند، برسد.</a:t>
            </a:r>
          </a:p>
          <a:p>
            <a:pPr lvl="1"/>
            <a:r>
              <a:rPr lang="fa-IR" b="1" dirty="0">
                <a:solidFill>
                  <a:srgbClr val="00B050"/>
                </a:solidFill>
                <a:cs typeface="Badr" panose="00000400000000000000" pitchFamily="2" charset="-78"/>
              </a:rPr>
              <a:t>معرفت نسبت به دين</a:t>
            </a:r>
          </a:p>
          <a:p>
            <a:pPr lvl="1"/>
            <a:r>
              <a:rPr lang="fa-IR" b="1" dirty="0">
                <a:solidFill>
                  <a:srgbClr val="00B050"/>
                </a:solidFill>
                <a:cs typeface="Badr" panose="00000400000000000000" pitchFamily="2" charset="-78"/>
              </a:rPr>
              <a:t>شجاعت</a:t>
            </a:r>
          </a:p>
          <a:p>
            <a:pPr lvl="1"/>
            <a:endParaRPr lang="fa-IR" sz="1600" b="1" dirty="0">
              <a:cs typeface="Badr" panose="00000400000000000000" pitchFamily="2" charset="-78"/>
            </a:endParaRPr>
          </a:p>
        </p:txBody>
      </p:sp>
    </p:spTree>
    <p:extLst>
      <p:ext uri="{BB962C8B-B14F-4D97-AF65-F5344CB8AC3E}">
        <p14:creationId xmlns:p14="http://schemas.microsoft.com/office/powerpoint/2010/main" val="1007808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924</TotalTime>
  <Words>2016</Words>
  <Application>Microsoft Office PowerPoint</Application>
  <PresentationFormat>On-screen Show (4:3)</PresentationFormat>
  <Paragraphs>130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درس: آشنايي با فرق و مذاهب موضوع عام: فرق شيعه  زيديه</vt:lpstr>
      <vt:lpstr>آنچه خواهيم ديد :</vt:lpstr>
      <vt:lpstr>فرق شيعه:فهرست کلي فرق شيعه</vt:lpstr>
      <vt:lpstr>فرق شيعه - زيديه:شخصيت زيدبن علي و فرزندانش</vt:lpstr>
      <vt:lpstr>فرق شيعه - زيديه:شخصيت زيدبن علي و فرزندانش</vt:lpstr>
      <vt:lpstr>فرق شيعه - زيديه:شخصيت زيدبن علي و فرزندانش</vt:lpstr>
      <vt:lpstr>فرق شيعه - زيديه:شخصيت زيدبن علي </vt:lpstr>
      <vt:lpstr>فرق شيعه - زيديه: مذهب زيديه</vt:lpstr>
      <vt:lpstr>فرق شيعه - زيديه: مذهب زيديه</vt:lpstr>
      <vt:lpstr>فرق شيعه - زيديه: مذهب زيديه</vt:lpstr>
      <vt:lpstr>فرق شيعه - زيديه: فرق زيديه</vt:lpstr>
      <vt:lpstr>فرق شيعه - زيديه: فرق زيديه: جاروديه </vt:lpstr>
      <vt:lpstr>فرق شيعه - زيديه: فرق زيديه: سليمانيه</vt:lpstr>
      <vt:lpstr>فرق شيعه - زيديه: فرق زيديه: صالحيه</vt:lpstr>
      <vt:lpstr>فرق شيعه - زيديه</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مباني تحقيق  در فضاي سايبر</dc:title>
  <dc:creator>ma.mohsenzadeh</dc:creator>
  <cp:lastModifiedBy>ma.mohsen</cp:lastModifiedBy>
  <cp:revision>117</cp:revision>
  <dcterms:created xsi:type="dcterms:W3CDTF">2013-05-06T12:42:02Z</dcterms:created>
  <dcterms:modified xsi:type="dcterms:W3CDTF">2014-05-26T10:55:21Z</dcterms:modified>
</cp:coreProperties>
</file>